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256" r:id="rId2"/>
    <p:sldId id="257" r:id="rId3"/>
    <p:sldId id="258" r:id="rId4"/>
    <p:sldId id="259" r:id="rId5"/>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62" y="4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B9FA56-5F8D-4285-88A4-9C343176AA2A}" type="datetimeFigureOut">
              <a:rPr lang="hu-HU" smtClean="0"/>
              <a:t>2019.10.16.</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92B8E2-69A0-4FBE-931F-9C1D6D2B7AE8}" type="slidenum">
              <a:rPr lang="hu-HU" smtClean="0"/>
              <a:t>‹#›</a:t>
            </a:fld>
            <a:endParaRPr lang="hu-HU"/>
          </a:p>
        </p:txBody>
      </p:sp>
    </p:spTree>
    <p:extLst>
      <p:ext uri="{BB962C8B-B14F-4D97-AF65-F5344CB8AC3E}">
        <p14:creationId xmlns:p14="http://schemas.microsoft.com/office/powerpoint/2010/main" val="991642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smtClean="0"/>
              <a:t>Mintacím szerkesztése</a:t>
            </a:r>
            <a:endParaRPr lang="hu-HU"/>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Kattintson ide az alcím mintájának szerkesztéséhez</a:t>
            </a:r>
            <a:endParaRPr lang="hu-HU"/>
          </a:p>
        </p:txBody>
      </p:sp>
      <p:sp>
        <p:nvSpPr>
          <p:cNvPr id="4" name="Dátum helye 3"/>
          <p:cNvSpPr>
            <a:spLocks noGrp="1"/>
          </p:cNvSpPr>
          <p:nvPr>
            <p:ph type="dt" sz="half" idx="10"/>
          </p:nvPr>
        </p:nvSpPr>
        <p:spPr/>
        <p:txBody>
          <a:bodyPr/>
          <a:lstStyle/>
          <a:p>
            <a:fld id="{65799925-4C19-4DF5-8089-E4BA90B2DF45}" type="datetimeFigureOut">
              <a:rPr lang="hu-HU" smtClean="0"/>
              <a:t>2019.10.16.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C828B27-3097-42F8-9445-4337AC780367}" type="slidenum">
              <a:rPr lang="hu-HU" smtClean="0"/>
              <a:t>‹#›</a:t>
            </a:fld>
            <a:endParaRPr lang="hu-HU"/>
          </a:p>
        </p:txBody>
      </p:sp>
    </p:spTree>
    <p:extLst>
      <p:ext uri="{BB962C8B-B14F-4D97-AF65-F5344CB8AC3E}">
        <p14:creationId xmlns:p14="http://schemas.microsoft.com/office/powerpoint/2010/main" val="2655204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65799925-4C19-4DF5-8089-E4BA90B2DF45}" type="datetimeFigureOut">
              <a:rPr lang="hu-HU" smtClean="0"/>
              <a:t>2019.10.16.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C828B27-3097-42F8-9445-4337AC780367}" type="slidenum">
              <a:rPr lang="hu-HU" smtClean="0"/>
              <a:t>‹#›</a:t>
            </a:fld>
            <a:endParaRPr lang="hu-HU"/>
          </a:p>
        </p:txBody>
      </p:sp>
    </p:spTree>
    <p:extLst>
      <p:ext uri="{BB962C8B-B14F-4D97-AF65-F5344CB8AC3E}">
        <p14:creationId xmlns:p14="http://schemas.microsoft.com/office/powerpoint/2010/main" val="1489324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65799925-4C19-4DF5-8089-E4BA90B2DF45}" type="datetimeFigureOut">
              <a:rPr lang="hu-HU" smtClean="0"/>
              <a:t>2019.10.16.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C828B27-3097-42F8-9445-4337AC780367}" type="slidenum">
              <a:rPr lang="hu-HU" smtClean="0"/>
              <a:t>‹#›</a:t>
            </a:fld>
            <a:endParaRPr lang="hu-HU"/>
          </a:p>
        </p:txBody>
      </p:sp>
    </p:spTree>
    <p:extLst>
      <p:ext uri="{BB962C8B-B14F-4D97-AF65-F5344CB8AC3E}">
        <p14:creationId xmlns:p14="http://schemas.microsoft.com/office/powerpoint/2010/main" val="1136211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65799925-4C19-4DF5-8089-E4BA90B2DF45}" type="datetimeFigureOut">
              <a:rPr lang="hu-HU" smtClean="0"/>
              <a:t>2019.10.16.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C828B27-3097-42F8-9445-4337AC780367}" type="slidenum">
              <a:rPr lang="hu-HU" smtClean="0"/>
              <a:t>‹#›</a:t>
            </a:fld>
            <a:endParaRPr lang="hu-HU"/>
          </a:p>
        </p:txBody>
      </p:sp>
    </p:spTree>
    <p:extLst>
      <p:ext uri="{BB962C8B-B14F-4D97-AF65-F5344CB8AC3E}">
        <p14:creationId xmlns:p14="http://schemas.microsoft.com/office/powerpoint/2010/main" val="2442793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smtClean="0"/>
              <a:t>Mintacím szerkesztése</a:t>
            </a:r>
            <a:endParaRPr lang="hu-HU"/>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65799925-4C19-4DF5-8089-E4BA90B2DF45}" type="datetimeFigureOut">
              <a:rPr lang="hu-HU" smtClean="0"/>
              <a:t>2019.10.16.</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8C828B27-3097-42F8-9445-4337AC780367}" type="slidenum">
              <a:rPr lang="hu-HU" smtClean="0"/>
              <a:t>‹#›</a:t>
            </a:fld>
            <a:endParaRPr lang="hu-HU"/>
          </a:p>
        </p:txBody>
      </p:sp>
    </p:spTree>
    <p:extLst>
      <p:ext uri="{BB962C8B-B14F-4D97-AF65-F5344CB8AC3E}">
        <p14:creationId xmlns:p14="http://schemas.microsoft.com/office/powerpoint/2010/main" val="714272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838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72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65799925-4C19-4DF5-8089-E4BA90B2DF45}" type="datetimeFigureOut">
              <a:rPr lang="hu-HU" smtClean="0"/>
              <a:t>2019.10.16.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8C828B27-3097-42F8-9445-4337AC780367}" type="slidenum">
              <a:rPr lang="hu-HU" smtClean="0"/>
              <a:t>‹#›</a:t>
            </a:fld>
            <a:endParaRPr lang="hu-HU"/>
          </a:p>
        </p:txBody>
      </p:sp>
    </p:spTree>
    <p:extLst>
      <p:ext uri="{BB962C8B-B14F-4D97-AF65-F5344CB8AC3E}">
        <p14:creationId xmlns:p14="http://schemas.microsoft.com/office/powerpoint/2010/main" val="1187875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smtClean="0"/>
              <a:t>Mintacím szerkesztése</a:t>
            </a:r>
            <a:endParaRPr lang="hu-HU"/>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65799925-4C19-4DF5-8089-E4BA90B2DF45}" type="datetimeFigureOut">
              <a:rPr lang="hu-HU" smtClean="0"/>
              <a:t>2019.10.16.</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8C828B27-3097-42F8-9445-4337AC780367}" type="slidenum">
              <a:rPr lang="hu-HU" smtClean="0"/>
              <a:t>‹#›</a:t>
            </a:fld>
            <a:endParaRPr lang="hu-HU"/>
          </a:p>
        </p:txBody>
      </p:sp>
    </p:spTree>
    <p:extLst>
      <p:ext uri="{BB962C8B-B14F-4D97-AF65-F5344CB8AC3E}">
        <p14:creationId xmlns:p14="http://schemas.microsoft.com/office/powerpoint/2010/main" val="4101580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65799925-4C19-4DF5-8089-E4BA90B2DF45}" type="datetimeFigureOut">
              <a:rPr lang="hu-HU" smtClean="0"/>
              <a:t>2019.10.16.</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8C828B27-3097-42F8-9445-4337AC780367}" type="slidenum">
              <a:rPr lang="hu-HU" smtClean="0"/>
              <a:t>‹#›</a:t>
            </a:fld>
            <a:endParaRPr lang="hu-HU"/>
          </a:p>
        </p:txBody>
      </p:sp>
    </p:spTree>
    <p:extLst>
      <p:ext uri="{BB962C8B-B14F-4D97-AF65-F5344CB8AC3E}">
        <p14:creationId xmlns:p14="http://schemas.microsoft.com/office/powerpoint/2010/main" val="1233181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65799925-4C19-4DF5-8089-E4BA90B2DF45}" type="datetimeFigureOut">
              <a:rPr lang="hu-HU" smtClean="0"/>
              <a:t>2019.10.16.</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8C828B27-3097-42F8-9445-4337AC780367}" type="slidenum">
              <a:rPr lang="hu-HU" smtClean="0"/>
              <a:t>‹#›</a:t>
            </a:fld>
            <a:endParaRPr lang="hu-HU"/>
          </a:p>
        </p:txBody>
      </p:sp>
    </p:spTree>
    <p:extLst>
      <p:ext uri="{BB962C8B-B14F-4D97-AF65-F5344CB8AC3E}">
        <p14:creationId xmlns:p14="http://schemas.microsoft.com/office/powerpoint/2010/main" val="347611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65799925-4C19-4DF5-8089-E4BA90B2DF45}" type="datetimeFigureOut">
              <a:rPr lang="hu-HU" smtClean="0"/>
              <a:t>2019.10.16.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8C828B27-3097-42F8-9445-4337AC780367}" type="slidenum">
              <a:rPr lang="hu-HU" smtClean="0"/>
              <a:t>‹#›</a:t>
            </a:fld>
            <a:endParaRPr lang="hu-HU"/>
          </a:p>
        </p:txBody>
      </p:sp>
    </p:spTree>
    <p:extLst>
      <p:ext uri="{BB962C8B-B14F-4D97-AF65-F5344CB8AC3E}">
        <p14:creationId xmlns:p14="http://schemas.microsoft.com/office/powerpoint/2010/main" val="4143439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65799925-4C19-4DF5-8089-E4BA90B2DF45}" type="datetimeFigureOut">
              <a:rPr lang="hu-HU" smtClean="0"/>
              <a:t>2019.10.16.</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8C828B27-3097-42F8-9445-4337AC780367}" type="slidenum">
              <a:rPr lang="hu-HU" smtClean="0"/>
              <a:t>‹#›</a:t>
            </a:fld>
            <a:endParaRPr lang="hu-HU"/>
          </a:p>
        </p:txBody>
      </p:sp>
    </p:spTree>
    <p:extLst>
      <p:ext uri="{BB962C8B-B14F-4D97-AF65-F5344CB8AC3E}">
        <p14:creationId xmlns:p14="http://schemas.microsoft.com/office/powerpoint/2010/main" val="772979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99925-4C19-4DF5-8089-E4BA90B2DF45}" type="datetimeFigureOut">
              <a:rPr lang="hu-HU" smtClean="0"/>
              <a:t>2019.10.16.</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828B27-3097-42F8-9445-4337AC780367}" type="slidenum">
              <a:rPr lang="hu-HU" smtClean="0"/>
              <a:t>‹#›</a:t>
            </a:fld>
            <a:endParaRPr lang="hu-HU"/>
          </a:p>
        </p:txBody>
      </p:sp>
    </p:spTree>
    <p:extLst>
      <p:ext uri="{BB962C8B-B14F-4D97-AF65-F5344CB8AC3E}">
        <p14:creationId xmlns:p14="http://schemas.microsoft.com/office/powerpoint/2010/main" val="1889197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3.xml.rels><?xml version="1.0" encoding="UTF-8" standalone="yes"?>
<Relationships xmlns="http://schemas.openxmlformats.org/package/2006/relationships"><Relationship Id="rId2" Type="http://schemas.openxmlformats.org/officeDocument/2006/relationships/hyperlink" Target="http://balintszabo.web.elte.h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478465" y="0"/>
            <a:ext cx="10207255" cy="3170099"/>
          </a:xfrm>
          <a:prstGeom prst="rect">
            <a:avLst/>
          </a:prstGeom>
          <a:noFill/>
        </p:spPr>
        <p:txBody>
          <a:bodyPr wrap="square" rtlCol="0">
            <a:spAutoFit/>
          </a:bodyPr>
          <a:lstStyle/>
          <a:p>
            <a:r>
              <a:rPr lang="hu-HU" sz="2000" b="1" dirty="0" smtClean="0">
                <a:solidFill>
                  <a:schemeClr val="accent1">
                    <a:lumMod val="75000"/>
                  </a:schemeClr>
                </a:solidFill>
                <a:latin typeface="Arial" panose="020B0604020202020204" pitchFamily="34" charset="0"/>
                <a:cs typeface="Arial" panose="020B0604020202020204" pitchFamily="34" charset="0"/>
              </a:rPr>
              <a:t>We </a:t>
            </a:r>
            <a:r>
              <a:rPr lang="hu-HU" sz="2000" b="1" dirty="0" err="1" smtClean="0">
                <a:solidFill>
                  <a:schemeClr val="accent1">
                    <a:lumMod val="75000"/>
                  </a:schemeClr>
                </a:solidFill>
                <a:latin typeface="Arial" panose="020B0604020202020204" pitchFamily="34" charset="0"/>
                <a:cs typeface="Arial" panose="020B0604020202020204" pitchFamily="34" charset="0"/>
              </a:rPr>
              <a:t>work</a:t>
            </a:r>
            <a:r>
              <a:rPr lang="hu-HU" sz="2000" b="1" dirty="0" smtClean="0">
                <a:solidFill>
                  <a:schemeClr val="accent1">
                    <a:lumMod val="75000"/>
                  </a:schemeClr>
                </a:solidFill>
                <a:latin typeface="Arial" panose="020B0604020202020204" pitchFamily="34" charset="0"/>
                <a:cs typeface="Arial" panose="020B0604020202020204" pitchFamily="34" charset="0"/>
              </a:rPr>
              <a:t> </a:t>
            </a:r>
            <a:r>
              <a:rPr lang="hu-HU" sz="2000" b="1" dirty="0" err="1" smtClean="0">
                <a:solidFill>
                  <a:schemeClr val="accent1">
                    <a:lumMod val="75000"/>
                  </a:schemeClr>
                </a:solidFill>
                <a:latin typeface="Arial" panose="020B0604020202020204" pitchFamily="34" charset="0"/>
                <a:cs typeface="Arial" panose="020B0604020202020204" pitchFamily="34" charset="0"/>
              </a:rPr>
              <a:t>at</a:t>
            </a:r>
            <a:r>
              <a:rPr lang="hu-HU" sz="2000" b="1" dirty="0" smtClean="0">
                <a:solidFill>
                  <a:schemeClr val="accent1">
                    <a:lumMod val="75000"/>
                  </a:schemeClr>
                </a:solidFill>
                <a:latin typeface="Arial" panose="020B0604020202020204" pitchFamily="34" charset="0"/>
                <a:cs typeface="Arial" panose="020B0604020202020204" pitchFamily="34" charset="0"/>
              </a:rPr>
              <a:t> ELTE</a:t>
            </a:r>
          </a:p>
          <a:p>
            <a:endParaRPr lang="hu-HU" sz="2000" b="1" dirty="0">
              <a:solidFill>
                <a:schemeClr val="accent1">
                  <a:lumMod val="75000"/>
                </a:schemeClr>
              </a:solidFill>
              <a:latin typeface="Arial" panose="020B0604020202020204" pitchFamily="34" charset="0"/>
              <a:cs typeface="Arial" panose="020B0604020202020204" pitchFamily="34" charset="0"/>
            </a:endParaRPr>
          </a:p>
          <a:p>
            <a:r>
              <a:rPr lang="hu-HU" sz="2000" b="1" dirty="0" err="1" smtClean="0">
                <a:solidFill>
                  <a:schemeClr val="accent1">
                    <a:lumMod val="75000"/>
                  </a:schemeClr>
                </a:solidFill>
                <a:latin typeface="Arial" panose="020B0604020202020204" pitchFamily="34" charset="0"/>
                <a:cs typeface="Arial" panose="020B0604020202020204" pitchFamily="34" charset="0"/>
              </a:rPr>
              <a:t>Supervisor</a:t>
            </a:r>
            <a:r>
              <a:rPr lang="hu-HU" sz="2000" b="1" dirty="0" smtClean="0">
                <a:solidFill>
                  <a:schemeClr val="accent1">
                    <a:lumMod val="75000"/>
                  </a:schemeClr>
                </a:solidFill>
                <a:latin typeface="Arial" panose="020B0604020202020204" pitchFamily="34" charset="0"/>
                <a:cs typeface="Arial" panose="020B0604020202020204" pitchFamily="34" charset="0"/>
              </a:rPr>
              <a:t>: Prof. </a:t>
            </a:r>
            <a:r>
              <a:rPr lang="hu-HU" sz="2000" b="1" dirty="0" err="1" smtClean="0">
                <a:solidFill>
                  <a:schemeClr val="accent1">
                    <a:lumMod val="75000"/>
                  </a:schemeClr>
                </a:solidFill>
                <a:latin typeface="Arial" panose="020B0604020202020204" pitchFamily="34" charset="0"/>
                <a:cs typeface="Arial" panose="020B0604020202020204" pitchFamily="34" charset="0"/>
              </a:rPr>
              <a:t>Tamas</a:t>
            </a:r>
            <a:r>
              <a:rPr lang="hu-HU" sz="2000" b="1" dirty="0" smtClean="0">
                <a:solidFill>
                  <a:schemeClr val="accent1">
                    <a:lumMod val="75000"/>
                  </a:schemeClr>
                </a:solidFill>
                <a:latin typeface="Arial" panose="020B0604020202020204" pitchFamily="34" charset="0"/>
                <a:cs typeface="Arial" panose="020B0604020202020204" pitchFamily="34" charset="0"/>
              </a:rPr>
              <a:t> Vicsek</a:t>
            </a:r>
          </a:p>
          <a:p>
            <a:endParaRPr lang="hu-HU" sz="2000" b="1" dirty="0">
              <a:solidFill>
                <a:schemeClr val="accent1">
                  <a:lumMod val="75000"/>
                </a:schemeClr>
              </a:solidFill>
              <a:latin typeface="Arial" panose="020B0604020202020204" pitchFamily="34" charset="0"/>
              <a:cs typeface="Arial" panose="020B0604020202020204" pitchFamily="34" charset="0"/>
            </a:endParaRPr>
          </a:p>
          <a:p>
            <a:r>
              <a:rPr lang="hu-HU" sz="2000" b="1" dirty="0" err="1" smtClean="0">
                <a:solidFill>
                  <a:schemeClr val="accent1">
                    <a:lumMod val="75000"/>
                  </a:schemeClr>
                </a:solidFill>
                <a:latin typeface="Arial" panose="020B0604020202020204" pitchFamily="34" charset="0"/>
                <a:cs typeface="Arial" panose="020B0604020202020204" pitchFamily="34" charset="0"/>
              </a:rPr>
              <a:t>Co-supervisor</a:t>
            </a:r>
            <a:r>
              <a:rPr lang="hu-HU" sz="2000" b="1" dirty="0" smtClean="0">
                <a:solidFill>
                  <a:schemeClr val="accent1">
                    <a:lumMod val="75000"/>
                  </a:schemeClr>
                </a:solidFill>
                <a:latin typeface="Arial" panose="020B0604020202020204" pitchFamily="34" charset="0"/>
                <a:cs typeface="Arial" panose="020B0604020202020204" pitchFamily="34" charset="0"/>
              </a:rPr>
              <a:t>: Dr. Balint Szabó</a:t>
            </a:r>
          </a:p>
          <a:p>
            <a:endParaRPr lang="hu-HU" sz="2000" b="1" dirty="0">
              <a:solidFill>
                <a:schemeClr val="accent1">
                  <a:lumMod val="75000"/>
                </a:schemeClr>
              </a:solidFill>
              <a:latin typeface="Arial" panose="020B0604020202020204" pitchFamily="34" charset="0"/>
              <a:cs typeface="Arial" panose="020B0604020202020204" pitchFamily="34" charset="0"/>
            </a:endParaRPr>
          </a:p>
          <a:p>
            <a:r>
              <a:rPr lang="hu-HU" sz="2000" b="1" dirty="0" err="1" smtClean="0">
                <a:solidFill>
                  <a:schemeClr val="accent1">
                    <a:lumMod val="75000"/>
                  </a:schemeClr>
                </a:solidFill>
                <a:latin typeface="Arial" panose="020B0604020202020204" pitchFamily="34" charset="0"/>
                <a:cs typeface="Arial" panose="020B0604020202020204" pitchFamily="34" charset="0"/>
              </a:rPr>
              <a:t>About</a:t>
            </a:r>
            <a:r>
              <a:rPr lang="hu-HU" sz="2000" b="1" dirty="0" smtClean="0">
                <a:solidFill>
                  <a:schemeClr val="accent1">
                    <a:lumMod val="75000"/>
                  </a:schemeClr>
                </a:solidFill>
                <a:latin typeface="Arial" panose="020B0604020202020204" pitchFamily="34" charset="0"/>
                <a:cs typeface="Arial" panose="020B0604020202020204" pitchFamily="34" charset="0"/>
              </a:rPr>
              <a:t> ELTE: </a:t>
            </a:r>
            <a:r>
              <a:rPr lang="hu-HU" sz="2000" b="1" dirty="0" err="1" smtClean="0">
                <a:solidFill>
                  <a:schemeClr val="accent1">
                    <a:lumMod val="75000"/>
                  </a:schemeClr>
                </a:solidFill>
                <a:latin typeface="Arial" panose="020B0604020202020204" pitchFamily="34" charset="0"/>
                <a:cs typeface="Arial" panose="020B0604020202020204" pitchFamily="34" charset="0"/>
              </a:rPr>
              <a:t>Predecessor</a:t>
            </a:r>
            <a:r>
              <a:rPr lang="hu-HU" sz="2000" b="1" dirty="0" smtClean="0">
                <a:solidFill>
                  <a:schemeClr val="accent1">
                    <a:lumMod val="75000"/>
                  </a:schemeClr>
                </a:solidFill>
                <a:latin typeface="Arial" panose="020B0604020202020204" pitchFamily="34" charset="0"/>
                <a:cs typeface="Arial" panose="020B0604020202020204" pitchFamily="34" charset="0"/>
              </a:rPr>
              <a:t> </a:t>
            </a:r>
            <a:r>
              <a:rPr lang="hu-HU" sz="2000" b="1" dirty="0" err="1" smtClean="0">
                <a:solidFill>
                  <a:schemeClr val="accent1">
                    <a:lumMod val="75000"/>
                  </a:schemeClr>
                </a:solidFill>
                <a:latin typeface="Arial" panose="020B0604020202020204" pitchFamily="34" charset="0"/>
                <a:cs typeface="Arial" panose="020B0604020202020204" pitchFamily="34" charset="0"/>
              </a:rPr>
              <a:t>established</a:t>
            </a:r>
            <a:r>
              <a:rPr lang="hu-HU" sz="2000" b="1" dirty="0" smtClean="0">
                <a:solidFill>
                  <a:schemeClr val="accent1">
                    <a:lumMod val="75000"/>
                  </a:schemeClr>
                </a:solidFill>
                <a:latin typeface="Arial" panose="020B0604020202020204" pitchFamily="34" charset="0"/>
                <a:cs typeface="Arial" panose="020B0604020202020204" pitchFamily="34" charset="0"/>
              </a:rPr>
              <a:t> in 1635.</a:t>
            </a:r>
          </a:p>
          <a:p>
            <a:r>
              <a:rPr lang="en-US" sz="2000" b="1" dirty="0" smtClean="0">
                <a:solidFill>
                  <a:schemeClr val="accent1">
                    <a:lumMod val="75000"/>
                  </a:schemeClr>
                </a:solidFill>
                <a:latin typeface="Arial" panose="020B0604020202020204" pitchFamily="34" charset="0"/>
                <a:cs typeface="Arial" panose="020B0604020202020204" pitchFamily="34" charset="0"/>
              </a:rPr>
              <a:t>Recently, a new campus has been built on the scenic banks of the Danube. This campus, </a:t>
            </a:r>
            <a:r>
              <a:rPr lang="en-US" sz="2000" b="1" dirty="0" err="1" smtClean="0">
                <a:solidFill>
                  <a:schemeClr val="accent1">
                    <a:lumMod val="75000"/>
                  </a:schemeClr>
                </a:solidFill>
                <a:latin typeface="Arial" panose="020B0604020202020204" pitchFamily="34" charset="0"/>
                <a:cs typeface="Arial" panose="020B0604020202020204" pitchFamily="34" charset="0"/>
              </a:rPr>
              <a:t>Lágymányos</a:t>
            </a:r>
            <a:r>
              <a:rPr lang="en-US" sz="2000" b="1" dirty="0" smtClean="0">
                <a:solidFill>
                  <a:schemeClr val="accent1">
                    <a:lumMod val="75000"/>
                  </a:schemeClr>
                </a:solidFill>
                <a:latin typeface="Arial" panose="020B0604020202020204" pitchFamily="34" charset="0"/>
                <a:cs typeface="Arial" panose="020B0604020202020204" pitchFamily="34" charset="0"/>
              </a:rPr>
              <a:t> Campus is now home to three faculties: Faculty of Informatics, Faculty of Science, and Faculty of Social Sciences</a:t>
            </a:r>
            <a:endParaRPr lang="hu-HU" sz="2000" b="1" dirty="0">
              <a:solidFill>
                <a:schemeClr val="accent1">
                  <a:lumMod val="75000"/>
                </a:schemeClr>
              </a:solidFill>
              <a:latin typeface="Arial" panose="020B0604020202020204" pitchFamily="34" charset="0"/>
              <a:cs typeface="Arial" panose="020B0604020202020204" pitchFamily="34" charset="0"/>
            </a:endParaRPr>
          </a:p>
        </p:txBody>
      </p:sp>
      <p:pic>
        <p:nvPicPr>
          <p:cNvPr id="5" name="Kép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45094"/>
            <a:ext cx="6085452" cy="4059474"/>
          </a:xfrm>
          <a:prstGeom prst="rect">
            <a:avLst/>
          </a:prstGeom>
        </p:spPr>
      </p:pic>
      <p:sp>
        <p:nvSpPr>
          <p:cNvPr id="6" name="Szövegdoboz 5"/>
          <p:cNvSpPr txBox="1"/>
          <p:nvPr/>
        </p:nvSpPr>
        <p:spPr>
          <a:xfrm>
            <a:off x="6198782" y="4667692"/>
            <a:ext cx="5666551" cy="461665"/>
          </a:xfrm>
          <a:prstGeom prst="rect">
            <a:avLst/>
          </a:prstGeom>
          <a:noFill/>
        </p:spPr>
        <p:txBody>
          <a:bodyPr wrap="none" rtlCol="0">
            <a:spAutoFit/>
          </a:bodyPr>
          <a:lstStyle/>
          <a:p>
            <a:r>
              <a:rPr lang="hu-HU" sz="2400" b="1" dirty="0" smtClean="0">
                <a:solidFill>
                  <a:schemeClr val="tx2"/>
                </a:solidFill>
                <a:latin typeface="Arial" panose="020B0604020202020204" pitchFamily="34" charset="0"/>
                <a:cs typeface="Arial" panose="020B0604020202020204" pitchFamily="34" charset="0"/>
              </a:rPr>
              <a:t>ELTE campus of </a:t>
            </a:r>
            <a:r>
              <a:rPr lang="hu-HU" sz="2400" b="1" dirty="0" err="1" smtClean="0">
                <a:solidFill>
                  <a:schemeClr val="tx2"/>
                </a:solidFill>
                <a:latin typeface="Arial" panose="020B0604020202020204" pitchFamily="34" charset="0"/>
                <a:cs typeface="Arial" panose="020B0604020202020204" pitchFamily="34" charset="0"/>
              </a:rPr>
              <a:t>faculties</a:t>
            </a:r>
            <a:r>
              <a:rPr lang="hu-HU" sz="2400" b="1" dirty="0" smtClean="0">
                <a:solidFill>
                  <a:schemeClr val="tx2"/>
                </a:solidFill>
                <a:latin typeface="Arial" panose="020B0604020202020204" pitchFamily="34" charset="0"/>
                <a:cs typeface="Arial" panose="020B0604020202020204" pitchFamily="34" charset="0"/>
              </a:rPr>
              <a:t> of </a:t>
            </a:r>
            <a:r>
              <a:rPr lang="hu-HU" sz="2400" b="1" dirty="0" err="1" smtClean="0">
                <a:solidFill>
                  <a:schemeClr val="tx2"/>
                </a:solidFill>
                <a:latin typeface="Arial" panose="020B0604020202020204" pitchFamily="34" charset="0"/>
                <a:cs typeface="Arial" panose="020B0604020202020204" pitchFamily="34" charset="0"/>
              </a:rPr>
              <a:t>sciences</a:t>
            </a:r>
            <a:endParaRPr lang="hu-HU" sz="24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96785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1116420" y="584792"/>
            <a:ext cx="3434316" cy="1723549"/>
          </a:xfrm>
          <a:prstGeom prst="rect">
            <a:avLst/>
          </a:prstGeom>
          <a:noFill/>
        </p:spPr>
        <p:txBody>
          <a:bodyPr wrap="square" rtlCol="0">
            <a:spAutoFit/>
          </a:bodyPr>
          <a:lstStyle/>
          <a:p>
            <a:r>
              <a:rPr lang="hu-HU" sz="2800" b="1" dirty="0" smtClean="0">
                <a:solidFill>
                  <a:schemeClr val="accent1">
                    <a:lumMod val="75000"/>
                  </a:schemeClr>
                </a:solidFill>
              </a:rPr>
              <a:t>      </a:t>
            </a:r>
            <a:r>
              <a:rPr lang="hu-HU" sz="2800" b="1" dirty="0" err="1" smtClean="0">
                <a:solidFill>
                  <a:schemeClr val="accent1">
                    <a:lumMod val="75000"/>
                  </a:schemeClr>
                </a:solidFill>
              </a:rPr>
              <a:t>Tamas</a:t>
            </a:r>
            <a:r>
              <a:rPr lang="hu-HU" sz="2800" b="1" dirty="0" smtClean="0">
                <a:solidFill>
                  <a:schemeClr val="accent1">
                    <a:lumMod val="75000"/>
                  </a:schemeClr>
                </a:solidFill>
              </a:rPr>
              <a:t> Vicsek</a:t>
            </a:r>
          </a:p>
          <a:p>
            <a:endParaRPr lang="hu-HU" b="1" dirty="0" smtClean="0"/>
          </a:p>
          <a:p>
            <a:r>
              <a:rPr lang="hu-HU" sz="2400" dirty="0" smtClean="0">
                <a:solidFill>
                  <a:srgbClr val="C00000"/>
                </a:solidFill>
              </a:rPr>
              <a:t>http://hal.elte.hu/~vicsek</a:t>
            </a:r>
            <a:endParaRPr lang="hu-HU" sz="2400" dirty="0">
              <a:solidFill>
                <a:srgbClr val="C00000"/>
              </a:solidFill>
            </a:endParaRPr>
          </a:p>
          <a:p>
            <a:endParaRPr lang="hu-HU" dirty="0" smtClean="0"/>
          </a:p>
          <a:p>
            <a:endParaRPr lang="hu-HU" dirty="0"/>
          </a:p>
        </p:txBody>
      </p:sp>
      <p:sp>
        <p:nvSpPr>
          <p:cNvPr id="6" name="Téglalap 5"/>
          <p:cNvSpPr/>
          <p:nvPr/>
        </p:nvSpPr>
        <p:spPr>
          <a:xfrm>
            <a:off x="283535" y="2677673"/>
            <a:ext cx="6096000" cy="3697551"/>
          </a:xfrm>
          <a:prstGeom prst="rect">
            <a:avLst/>
          </a:prstGeom>
        </p:spPr>
        <p:txBody>
          <a:bodyPr>
            <a:spAutoFit/>
          </a:bodyPr>
          <a:lstStyle/>
          <a:p>
            <a:pPr>
              <a:lnSpc>
                <a:spcPct val="115000"/>
              </a:lnSpc>
              <a:spcAft>
                <a:spcPts val="1000"/>
              </a:spcAft>
              <a:tabLst>
                <a:tab pos="450215" algn="l"/>
              </a:tabLst>
            </a:pPr>
            <a:r>
              <a:rPr lang="en-US"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Tamas</a:t>
            </a:r>
            <a:r>
              <a:rPr lang="en-US"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Vicsek is </a:t>
            </a:r>
            <a:r>
              <a:rPr lang="en-US"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a:t>
            </a:r>
            <a:r>
              <a:rPr lang="hu-HU"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n emeritus</a:t>
            </a:r>
            <a:r>
              <a:rPr lang="en-US"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Professor of Physics at the Biological Physics Department of </a:t>
            </a:r>
            <a:r>
              <a:rPr lang="en-US" b="1" dirty="0" err="1">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Eotvos</a:t>
            </a:r>
            <a:r>
              <a:rPr lang="en-US"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hu-HU"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Over </a:t>
            </a:r>
            <a:r>
              <a:rPr lang="en-US"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the past </a:t>
            </a:r>
            <a:r>
              <a:rPr lang="hu-HU"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40</a:t>
            </a:r>
            <a:r>
              <a:rPr lang="en-US"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en-US"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years he has been involved in doing computational and experimental research on fractals, pattern formation, granular materials, collective motion (bacterial colonies, flocks, crowds, drones) and the and structure and evolution of complex networks. He is a winner of several prestigious prizes </a:t>
            </a:r>
            <a:r>
              <a:rPr lang="hu-HU"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hu-HU"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including</a:t>
            </a:r>
            <a:r>
              <a:rPr lang="hu-HU"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hu-HU"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the</a:t>
            </a:r>
            <a:r>
              <a:rPr lang="hu-HU"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2020 </a:t>
            </a:r>
            <a:r>
              <a:rPr lang="hu-HU"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Lars</a:t>
            </a:r>
            <a:r>
              <a:rPr lang="hu-HU"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hu-HU"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Onsager</a:t>
            </a:r>
            <a:r>
              <a:rPr lang="hu-HU"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a:t>
            </a:r>
            <a:r>
              <a:rPr lang="hu-HU"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prize</a:t>
            </a:r>
            <a:r>
              <a:rPr lang="hu-HU"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of American </a:t>
            </a:r>
            <a:r>
              <a:rPr lang="hu-HU"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Physical</a:t>
            </a:r>
            <a:r>
              <a:rPr lang="hu-HU"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Society. </a:t>
            </a:r>
          </a:p>
          <a:p>
            <a:pPr>
              <a:lnSpc>
                <a:spcPct val="115000"/>
              </a:lnSpc>
              <a:spcAft>
                <a:spcPts val="1000"/>
              </a:spcAft>
              <a:tabLst>
                <a:tab pos="450215" algn="l"/>
              </a:tabLst>
            </a:pPr>
            <a:r>
              <a:rPr lang="hu-HU"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Google </a:t>
            </a:r>
            <a:r>
              <a:rPr lang="hu-HU"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Scolar</a:t>
            </a:r>
            <a:r>
              <a:rPr lang="hu-HU" b="1"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 over 50,000 </a:t>
            </a:r>
            <a:r>
              <a:rPr lang="hu-HU" b="1" dirty="0" err="1"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citations</a:t>
            </a:r>
            <a:endParaRPr lang="hu-HU" b="1"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C163-X02-phredgreen-2x-s50-cp-k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368363" y="-234463"/>
            <a:ext cx="4721494" cy="3547516"/>
          </a:xfrm>
          <a:prstGeom prst="rect">
            <a:avLst/>
          </a:prstGeom>
        </p:spPr>
      </p:pic>
      <p:sp>
        <p:nvSpPr>
          <p:cNvPr id="8" name="Szövegdoboz 7"/>
          <p:cNvSpPr txBox="1"/>
          <p:nvPr/>
        </p:nvSpPr>
        <p:spPr>
          <a:xfrm>
            <a:off x="8038213" y="3313053"/>
            <a:ext cx="3173946" cy="369332"/>
          </a:xfrm>
          <a:prstGeom prst="rect">
            <a:avLst/>
          </a:prstGeom>
          <a:noFill/>
        </p:spPr>
        <p:txBody>
          <a:bodyPr wrap="none" rtlCol="0">
            <a:spAutoFit/>
          </a:bodyPr>
          <a:lstStyle/>
          <a:p>
            <a:r>
              <a:rPr lang="hu-HU" dirty="0" err="1" smtClean="0"/>
              <a:t>Experiment</a:t>
            </a:r>
            <a:r>
              <a:rPr lang="hu-HU" dirty="0" smtClean="0"/>
              <a:t>, </a:t>
            </a:r>
            <a:r>
              <a:rPr lang="hu-HU" dirty="0" err="1" smtClean="0"/>
              <a:t>segregation</a:t>
            </a:r>
            <a:r>
              <a:rPr lang="hu-HU" dirty="0" smtClean="0"/>
              <a:t> of </a:t>
            </a:r>
            <a:r>
              <a:rPr lang="hu-HU" dirty="0" err="1" smtClean="0"/>
              <a:t>cells</a:t>
            </a:r>
            <a:endParaRPr lang="hu-HU" dirty="0"/>
          </a:p>
        </p:txBody>
      </p:sp>
      <p:pic>
        <p:nvPicPr>
          <p:cNvPr id="9" name="ScreenCaptureProject2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368363" y="3682385"/>
            <a:ext cx="5209810" cy="2718535"/>
          </a:xfrm>
          <a:prstGeom prst="rect">
            <a:avLst/>
          </a:prstGeom>
        </p:spPr>
      </p:pic>
      <p:sp>
        <p:nvSpPr>
          <p:cNvPr id="10" name="Szövegdoboz 9"/>
          <p:cNvSpPr txBox="1"/>
          <p:nvPr/>
        </p:nvSpPr>
        <p:spPr>
          <a:xfrm>
            <a:off x="7464056" y="6440763"/>
            <a:ext cx="3001912" cy="369332"/>
          </a:xfrm>
          <a:prstGeom prst="rect">
            <a:avLst/>
          </a:prstGeom>
          <a:noFill/>
        </p:spPr>
        <p:txBody>
          <a:bodyPr wrap="none" rtlCol="0">
            <a:spAutoFit/>
          </a:bodyPr>
          <a:lstStyle/>
          <a:p>
            <a:r>
              <a:rPr lang="hu-HU" dirty="0" err="1" smtClean="0"/>
              <a:t>Simulation</a:t>
            </a:r>
            <a:r>
              <a:rPr lang="hu-HU" dirty="0" smtClean="0"/>
              <a:t> of </a:t>
            </a:r>
            <a:r>
              <a:rPr lang="hu-HU" dirty="0" err="1" smtClean="0"/>
              <a:t>escaping</a:t>
            </a:r>
            <a:r>
              <a:rPr lang="hu-HU" dirty="0" smtClean="0"/>
              <a:t> </a:t>
            </a:r>
            <a:r>
              <a:rPr lang="hu-HU" dirty="0" err="1" smtClean="0"/>
              <a:t>people</a:t>
            </a:r>
            <a:endParaRPr lang="hu-HU" dirty="0"/>
          </a:p>
        </p:txBody>
      </p:sp>
    </p:spTree>
    <p:extLst>
      <p:ext uri="{BB962C8B-B14F-4D97-AF65-F5344CB8AC3E}">
        <p14:creationId xmlns:p14="http://schemas.microsoft.com/office/powerpoint/2010/main" val="37946419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vol="80000">
                <p:cTn id="13" fill="hold" display="0">
                  <p:stCondLst>
                    <p:cond delay="indefinite"/>
                  </p:stCondLst>
                </p:cTn>
                <p:tgtEl>
                  <p:spTgt spid="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680484" y="776177"/>
            <a:ext cx="3140603" cy="2585323"/>
          </a:xfrm>
          <a:prstGeom prst="rect">
            <a:avLst/>
          </a:prstGeom>
          <a:noFill/>
        </p:spPr>
        <p:txBody>
          <a:bodyPr wrap="none" rtlCol="0">
            <a:spAutoFit/>
          </a:bodyPr>
          <a:lstStyle/>
          <a:p>
            <a:r>
              <a:rPr lang="hu-HU" dirty="0" smtClean="0"/>
              <a:t>             Bálint Szabó</a:t>
            </a:r>
          </a:p>
          <a:p>
            <a:endParaRPr lang="hu-HU" dirty="0"/>
          </a:p>
          <a:p>
            <a:r>
              <a:rPr lang="hu-HU" dirty="0" smtClean="0">
                <a:hlinkClick r:id="rId2"/>
              </a:rPr>
              <a:t>http://balintszabo.web.elte.hu/</a:t>
            </a:r>
            <a:endParaRPr lang="hu-HU" dirty="0" smtClean="0"/>
          </a:p>
          <a:p>
            <a:endParaRPr lang="hu-HU" dirty="0"/>
          </a:p>
          <a:p>
            <a:endParaRPr lang="hu-HU" dirty="0" smtClean="0"/>
          </a:p>
          <a:p>
            <a:r>
              <a:rPr lang="hu-HU" dirty="0" smtClean="0"/>
              <a:t>Ide majd írod, amit </a:t>
            </a:r>
            <a:r>
              <a:rPr lang="hu-HU" dirty="0" err="1" smtClean="0"/>
              <a:t>gondosz</a:t>
            </a:r>
            <a:endParaRPr lang="hu-HU" dirty="0" smtClean="0"/>
          </a:p>
          <a:p>
            <a:endParaRPr lang="hu-HU" dirty="0"/>
          </a:p>
          <a:p>
            <a:r>
              <a:rPr lang="hu-HU" dirty="0" smtClean="0"/>
              <a:t>Valamint javasolnék ábrát is</a:t>
            </a:r>
            <a:endParaRPr lang="hu-HU" dirty="0"/>
          </a:p>
          <a:p>
            <a:endParaRPr lang="hu-HU" dirty="0"/>
          </a:p>
        </p:txBody>
      </p:sp>
    </p:spTree>
    <p:extLst>
      <p:ext uri="{BB962C8B-B14F-4D97-AF65-F5344CB8AC3E}">
        <p14:creationId xmlns:p14="http://schemas.microsoft.com/office/powerpoint/2010/main" val="278666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531628" y="786809"/>
            <a:ext cx="7751135" cy="5262979"/>
          </a:xfrm>
          <a:prstGeom prst="rect">
            <a:avLst/>
          </a:prstGeom>
          <a:noFill/>
        </p:spPr>
        <p:txBody>
          <a:bodyPr wrap="square" rtlCol="0">
            <a:spAutoFit/>
          </a:bodyPr>
          <a:lstStyle/>
          <a:p>
            <a:r>
              <a:rPr lang="hu-HU" sz="2800" b="1" dirty="0" err="1" smtClean="0">
                <a:solidFill>
                  <a:schemeClr val="accent6">
                    <a:lumMod val="75000"/>
                  </a:schemeClr>
                </a:solidFill>
              </a:rPr>
              <a:t>Inflammation</a:t>
            </a:r>
            <a:r>
              <a:rPr lang="hu-HU" sz="2800" b="1" dirty="0" smtClean="0">
                <a:solidFill>
                  <a:schemeClr val="accent6">
                    <a:lumMod val="75000"/>
                  </a:schemeClr>
                </a:solidFill>
              </a:rPr>
              <a:t> is an </a:t>
            </a:r>
            <a:r>
              <a:rPr lang="hu-HU" sz="2800" b="1" dirty="0" err="1" smtClean="0">
                <a:solidFill>
                  <a:schemeClr val="accent6">
                    <a:lumMod val="75000"/>
                  </a:schemeClr>
                </a:solidFill>
              </a:rPr>
              <a:t>exciting</a:t>
            </a:r>
            <a:r>
              <a:rPr lang="hu-HU" sz="2800" b="1" dirty="0" smtClean="0">
                <a:solidFill>
                  <a:schemeClr val="accent6">
                    <a:lumMod val="75000"/>
                  </a:schemeClr>
                </a:solidFill>
              </a:rPr>
              <a:t> and important </a:t>
            </a:r>
            <a:r>
              <a:rPr lang="hu-HU" sz="2800" b="1" dirty="0" err="1" smtClean="0">
                <a:solidFill>
                  <a:schemeClr val="accent6">
                    <a:lumMod val="75000"/>
                  </a:schemeClr>
                </a:solidFill>
              </a:rPr>
              <a:t>phenomenon</a:t>
            </a:r>
            <a:r>
              <a:rPr lang="hu-HU" sz="2800" b="1" dirty="0" smtClean="0">
                <a:solidFill>
                  <a:schemeClr val="accent6">
                    <a:lumMod val="75000"/>
                  </a:schemeClr>
                </a:solidFill>
              </a:rPr>
              <a:t> </a:t>
            </a:r>
          </a:p>
          <a:p>
            <a:endParaRPr lang="hu-HU" sz="2800" b="1" dirty="0" smtClean="0">
              <a:solidFill>
                <a:schemeClr val="accent6">
                  <a:lumMod val="75000"/>
                </a:schemeClr>
              </a:solidFill>
            </a:endParaRPr>
          </a:p>
          <a:p>
            <a:r>
              <a:rPr lang="hu-HU" sz="2800" b="1" dirty="0" err="1" smtClean="0">
                <a:solidFill>
                  <a:schemeClr val="accent6">
                    <a:lumMod val="75000"/>
                  </a:schemeClr>
                </a:solidFill>
              </a:rPr>
              <a:t>Our</a:t>
            </a:r>
            <a:r>
              <a:rPr lang="hu-HU" sz="2800" b="1" dirty="0" smtClean="0">
                <a:solidFill>
                  <a:schemeClr val="accent6">
                    <a:lumMod val="75000"/>
                  </a:schemeClr>
                </a:solidFill>
              </a:rPr>
              <a:t> </a:t>
            </a:r>
            <a:r>
              <a:rPr lang="hu-HU" sz="2800" b="1" dirty="0" err="1" smtClean="0">
                <a:solidFill>
                  <a:schemeClr val="accent6">
                    <a:lumMod val="75000"/>
                  </a:schemeClr>
                </a:solidFill>
              </a:rPr>
              <a:t>motivation</a:t>
            </a:r>
            <a:r>
              <a:rPr lang="hu-HU" sz="2800" b="1" dirty="0" smtClean="0">
                <a:solidFill>
                  <a:schemeClr val="accent6">
                    <a:lumMod val="75000"/>
                  </a:schemeClr>
                </a:solidFill>
              </a:rPr>
              <a:t> </a:t>
            </a:r>
            <a:r>
              <a:rPr lang="hu-HU" sz="2800" b="1" dirty="0" err="1" smtClean="0">
                <a:solidFill>
                  <a:schemeClr val="accent6">
                    <a:lumMod val="75000"/>
                  </a:schemeClr>
                </a:solidFill>
              </a:rPr>
              <a:t>for</a:t>
            </a:r>
            <a:r>
              <a:rPr lang="hu-HU" sz="2800" b="1" dirty="0" smtClean="0">
                <a:solidFill>
                  <a:schemeClr val="accent6">
                    <a:lumMod val="75000"/>
                  </a:schemeClr>
                </a:solidFill>
              </a:rPr>
              <a:t> being part of </a:t>
            </a:r>
            <a:r>
              <a:rPr lang="hu-HU" sz="2800" b="1" dirty="0" err="1" smtClean="0">
                <a:solidFill>
                  <a:schemeClr val="accent6">
                    <a:lumMod val="75000"/>
                  </a:schemeClr>
                </a:solidFill>
              </a:rPr>
              <a:t>the</a:t>
            </a:r>
            <a:r>
              <a:rPr lang="hu-HU" sz="2800" b="1" dirty="0" smtClean="0">
                <a:solidFill>
                  <a:schemeClr val="accent6">
                    <a:lumMod val="75000"/>
                  </a:schemeClr>
                </a:solidFill>
              </a:rPr>
              <a:t> </a:t>
            </a:r>
            <a:r>
              <a:rPr lang="hu-HU" sz="2800" b="1" dirty="0" err="1" smtClean="0">
                <a:solidFill>
                  <a:schemeClr val="accent6">
                    <a:lumMod val="75000"/>
                  </a:schemeClr>
                </a:solidFill>
              </a:rPr>
              <a:t>consortium</a:t>
            </a:r>
            <a:r>
              <a:rPr lang="hu-HU" sz="2800" b="1" dirty="0" smtClean="0">
                <a:solidFill>
                  <a:schemeClr val="accent6">
                    <a:lumMod val="75000"/>
                  </a:schemeClr>
                </a:solidFill>
              </a:rPr>
              <a:t> </a:t>
            </a:r>
            <a:r>
              <a:rPr lang="hu-HU" sz="2800" b="1" dirty="0" err="1" smtClean="0">
                <a:solidFill>
                  <a:schemeClr val="accent6">
                    <a:lumMod val="75000"/>
                  </a:schemeClr>
                </a:solidFill>
              </a:rPr>
              <a:t>efforts</a:t>
            </a:r>
            <a:r>
              <a:rPr lang="hu-HU" sz="2800" b="1" dirty="0" smtClean="0">
                <a:solidFill>
                  <a:schemeClr val="accent6">
                    <a:lumMod val="75000"/>
                  </a:schemeClr>
                </a:solidFill>
              </a:rPr>
              <a:t> is </a:t>
            </a:r>
            <a:r>
              <a:rPr lang="hu-HU" sz="2800" b="1" dirty="0" err="1" smtClean="0">
                <a:solidFill>
                  <a:schemeClr val="accent6">
                    <a:lumMod val="75000"/>
                  </a:schemeClr>
                </a:solidFill>
              </a:rPr>
              <a:t>based</a:t>
            </a:r>
            <a:r>
              <a:rPr lang="hu-HU" sz="2800" b="1" dirty="0" smtClean="0">
                <a:solidFill>
                  <a:schemeClr val="accent6">
                    <a:lumMod val="75000"/>
                  </a:schemeClr>
                </a:solidFill>
              </a:rPr>
              <a:t> </a:t>
            </a:r>
            <a:r>
              <a:rPr lang="hu-HU" sz="2800" b="1" dirty="0" err="1" smtClean="0">
                <a:solidFill>
                  <a:schemeClr val="accent6">
                    <a:lumMod val="75000"/>
                  </a:schemeClr>
                </a:solidFill>
              </a:rPr>
              <a:t>on</a:t>
            </a:r>
            <a:r>
              <a:rPr lang="hu-HU" sz="2800" b="1" dirty="0" smtClean="0">
                <a:solidFill>
                  <a:schemeClr val="accent6">
                    <a:lumMod val="75000"/>
                  </a:schemeClr>
                </a:solidFill>
              </a:rPr>
              <a:t> </a:t>
            </a:r>
            <a:r>
              <a:rPr lang="hu-HU" sz="2800" b="1" dirty="0" err="1" smtClean="0">
                <a:solidFill>
                  <a:schemeClr val="accent6">
                    <a:lumMod val="75000"/>
                  </a:schemeClr>
                </a:solidFill>
              </a:rPr>
              <a:t>our</a:t>
            </a:r>
            <a:r>
              <a:rPr lang="hu-HU" sz="2800" b="1" dirty="0" smtClean="0">
                <a:solidFill>
                  <a:schemeClr val="accent6">
                    <a:lumMod val="75000"/>
                  </a:schemeClr>
                </a:solidFill>
              </a:rPr>
              <a:t> </a:t>
            </a:r>
            <a:r>
              <a:rPr lang="hu-HU" sz="2800" b="1" dirty="0" err="1" smtClean="0">
                <a:solidFill>
                  <a:schemeClr val="accent6">
                    <a:lumMod val="75000"/>
                  </a:schemeClr>
                </a:solidFill>
              </a:rPr>
              <a:t>experience</a:t>
            </a:r>
            <a:r>
              <a:rPr lang="hu-HU" sz="2800" b="1" dirty="0" smtClean="0">
                <a:solidFill>
                  <a:schemeClr val="accent6">
                    <a:lumMod val="75000"/>
                  </a:schemeClr>
                </a:solidFill>
              </a:rPr>
              <a:t> in </a:t>
            </a:r>
            <a:r>
              <a:rPr lang="hu-HU" sz="2800" b="1" dirty="0" err="1" smtClean="0">
                <a:solidFill>
                  <a:schemeClr val="accent6">
                    <a:lumMod val="75000"/>
                  </a:schemeClr>
                </a:solidFill>
              </a:rPr>
              <a:t>simulation</a:t>
            </a:r>
            <a:r>
              <a:rPr lang="hu-HU" sz="2800" b="1" dirty="0" smtClean="0">
                <a:solidFill>
                  <a:schemeClr val="accent6">
                    <a:lumMod val="75000"/>
                  </a:schemeClr>
                </a:solidFill>
              </a:rPr>
              <a:t> of </a:t>
            </a:r>
            <a:r>
              <a:rPr lang="hu-HU" sz="2800" b="1" dirty="0" err="1" smtClean="0">
                <a:solidFill>
                  <a:schemeClr val="accent6">
                    <a:lumMod val="75000"/>
                  </a:schemeClr>
                </a:solidFill>
              </a:rPr>
              <a:t>cellular</a:t>
            </a:r>
            <a:r>
              <a:rPr lang="hu-HU" sz="2800" b="1" dirty="0" smtClean="0">
                <a:solidFill>
                  <a:schemeClr val="accent6">
                    <a:lumMod val="75000"/>
                  </a:schemeClr>
                </a:solidFill>
              </a:rPr>
              <a:t> </a:t>
            </a:r>
            <a:r>
              <a:rPr lang="hu-HU" sz="2800" b="1" dirty="0" err="1" smtClean="0">
                <a:solidFill>
                  <a:schemeClr val="accent6">
                    <a:lumMod val="75000"/>
                  </a:schemeClr>
                </a:solidFill>
              </a:rPr>
              <a:t>processes</a:t>
            </a:r>
            <a:r>
              <a:rPr lang="hu-HU" sz="2800" b="1" dirty="0" smtClean="0">
                <a:solidFill>
                  <a:schemeClr val="accent6">
                    <a:lumMod val="75000"/>
                  </a:schemeClr>
                </a:solidFill>
              </a:rPr>
              <a:t> </a:t>
            </a:r>
            <a:r>
              <a:rPr lang="hu-HU" sz="2800" b="1" dirty="0" err="1" smtClean="0">
                <a:solidFill>
                  <a:schemeClr val="accent6">
                    <a:lumMod val="75000"/>
                  </a:schemeClr>
                </a:solidFill>
              </a:rPr>
              <a:t>as</a:t>
            </a:r>
            <a:r>
              <a:rPr lang="hu-HU" sz="2800" b="1" dirty="0" smtClean="0">
                <a:solidFill>
                  <a:schemeClr val="accent6">
                    <a:lumMod val="75000"/>
                  </a:schemeClr>
                </a:solidFill>
              </a:rPr>
              <a:t> </a:t>
            </a:r>
            <a:r>
              <a:rPr lang="hu-HU" sz="2800" b="1" dirty="0" err="1" smtClean="0">
                <a:solidFill>
                  <a:schemeClr val="accent6">
                    <a:lumMod val="75000"/>
                  </a:schemeClr>
                </a:solidFill>
              </a:rPr>
              <a:t>well</a:t>
            </a:r>
            <a:r>
              <a:rPr lang="hu-HU" sz="2800" b="1" dirty="0" smtClean="0">
                <a:solidFill>
                  <a:schemeClr val="accent6">
                    <a:lumMod val="75000"/>
                  </a:schemeClr>
                </a:solidFill>
              </a:rPr>
              <a:t> </a:t>
            </a:r>
            <a:r>
              <a:rPr lang="hu-HU" sz="2800" b="1" dirty="0" err="1" smtClean="0">
                <a:solidFill>
                  <a:schemeClr val="accent6">
                    <a:lumMod val="75000"/>
                  </a:schemeClr>
                </a:solidFill>
              </a:rPr>
              <a:t>on</a:t>
            </a:r>
            <a:r>
              <a:rPr lang="hu-HU" sz="2800" b="1" dirty="0" smtClean="0">
                <a:solidFill>
                  <a:schemeClr val="accent6">
                    <a:lumMod val="75000"/>
                  </a:schemeClr>
                </a:solidFill>
              </a:rPr>
              <a:t> </a:t>
            </a:r>
            <a:r>
              <a:rPr lang="hu-HU" sz="2800" b="1" dirty="0" err="1" smtClean="0">
                <a:solidFill>
                  <a:schemeClr val="accent6">
                    <a:lumMod val="75000"/>
                  </a:schemeClr>
                </a:solidFill>
              </a:rPr>
              <a:t>our</a:t>
            </a:r>
            <a:r>
              <a:rPr lang="hu-HU" sz="2800" b="1" dirty="0" smtClean="0">
                <a:solidFill>
                  <a:schemeClr val="accent6">
                    <a:lumMod val="75000"/>
                  </a:schemeClr>
                </a:solidFill>
              </a:rPr>
              <a:t> </a:t>
            </a:r>
            <a:r>
              <a:rPr lang="hu-HU" sz="2800" b="1" dirty="0" err="1" smtClean="0">
                <a:solidFill>
                  <a:schemeClr val="accent6">
                    <a:lumMod val="75000"/>
                  </a:schemeClr>
                </a:solidFill>
              </a:rPr>
              <a:t>intention</a:t>
            </a:r>
            <a:r>
              <a:rPr lang="hu-HU" sz="2800" b="1" dirty="0" smtClean="0">
                <a:solidFill>
                  <a:schemeClr val="accent6">
                    <a:lumMod val="75000"/>
                  </a:schemeClr>
                </a:solidFill>
              </a:rPr>
              <a:t> </a:t>
            </a:r>
            <a:r>
              <a:rPr lang="hu-HU" sz="2800" b="1" dirty="0" err="1" smtClean="0">
                <a:solidFill>
                  <a:schemeClr val="accent6">
                    <a:lumMod val="75000"/>
                  </a:schemeClr>
                </a:solidFill>
              </a:rPr>
              <a:t>to</a:t>
            </a:r>
            <a:r>
              <a:rPr lang="hu-HU" sz="2800" b="1" dirty="0" smtClean="0">
                <a:solidFill>
                  <a:schemeClr val="accent6">
                    <a:lumMod val="75000"/>
                  </a:schemeClr>
                </a:solidFill>
              </a:rPr>
              <a:t> </a:t>
            </a:r>
            <a:r>
              <a:rPr lang="hu-HU" sz="2800" b="1" dirty="0" err="1" smtClean="0">
                <a:solidFill>
                  <a:schemeClr val="accent6">
                    <a:lumMod val="75000"/>
                  </a:schemeClr>
                </a:solidFill>
              </a:rPr>
              <a:t>obtain</a:t>
            </a:r>
            <a:r>
              <a:rPr lang="hu-HU" sz="2800" b="1" dirty="0" smtClean="0">
                <a:solidFill>
                  <a:schemeClr val="accent6">
                    <a:lumMod val="75000"/>
                  </a:schemeClr>
                </a:solidFill>
              </a:rPr>
              <a:t> a </a:t>
            </a:r>
            <a:r>
              <a:rPr lang="hu-HU" sz="2800" b="1" dirty="0" err="1" smtClean="0">
                <a:solidFill>
                  <a:schemeClr val="accent6">
                    <a:lumMod val="75000"/>
                  </a:schemeClr>
                </a:solidFill>
              </a:rPr>
              <a:t>better</a:t>
            </a:r>
            <a:r>
              <a:rPr lang="hu-HU" sz="2800" b="1" dirty="0" smtClean="0">
                <a:solidFill>
                  <a:schemeClr val="accent6">
                    <a:lumMod val="75000"/>
                  </a:schemeClr>
                </a:solidFill>
              </a:rPr>
              <a:t> </a:t>
            </a:r>
            <a:r>
              <a:rPr lang="hu-HU" sz="2800" b="1" dirty="0" err="1" smtClean="0">
                <a:solidFill>
                  <a:schemeClr val="accent6">
                    <a:lumMod val="75000"/>
                  </a:schemeClr>
                </a:solidFill>
              </a:rPr>
              <a:t>insight</a:t>
            </a:r>
            <a:r>
              <a:rPr lang="hu-HU" sz="2800" b="1" dirty="0" smtClean="0">
                <a:solidFill>
                  <a:schemeClr val="accent6">
                    <a:lumMod val="75000"/>
                  </a:schemeClr>
                </a:solidFill>
              </a:rPr>
              <a:t> </a:t>
            </a:r>
            <a:r>
              <a:rPr lang="hu-HU" sz="2800" b="1" dirty="0" err="1" smtClean="0">
                <a:solidFill>
                  <a:schemeClr val="accent6">
                    <a:lumMod val="75000"/>
                  </a:schemeClr>
                </a:solidFill>
              </a:rPr>
              <a:t>into</a:t>
            </a:r>
            <a:r>
              <a:rPr lang="hu-HU" sz="2800" b="1" dirty="0" smtClean="0">
                <a:solidFill>
                  <a:schemeClr val="accent6">
                    <a:lumMod val="75000"/>
                  </a:schemeClr>
                </a:solidFill>
              </a:rPr>
              <a:t> </a:t>
            </a:r>
            <a:r>
              <a:rPr lang="hu-HU" sz="2800" b="1" dirty="0" err="1" smtClean="0">
                <a:solidFill>
                  <a:schemeClr val="accent6">
                    <a:lumMod val="75000"/>
                  </a:schemeClr>
                </a:solidFill>
              </a:rPr>
              <a:t>the</a:t>
            </a:r>
            <a:r>
              <a:rPr lang="hu-HU" sz="2800" b="1" dirty="0" smtClean="0">
                <a:solidFill>
                  <a:schemeClr val="accent6">
                    <a:lumMod val="75000"/>
                  </a:schemeClr>
                </a:solidFill>
              </a:rPr>
              <a:t> </a:t>
            </a:r>
            <a:r>
              <a:rPr lang="hu-HU" sz="2800" b="1" dirty="0" err="1" smtClean="0">
                <a:solidFill>
                  <a:schemeClr val="accent6">
                    <a:lumMod val="75000"/>
                  </a:schemeClr>
                </a:solidFill>
              </a:rPr>
              <a:t>field</a:t>
            </a:r>
            <a:r>
              <a:rPr lang="hu-HU" sz="2800" b="1" dirty="0" smtClean="0">
                <a:solidFill>
                  <a:schemeClr val="accent6">
                    <a:lumMod val="75000"/>
                  </a:schemeClr>
                </a:solidFill>
              </a:rPr>
              <a:t>.</a:t>
            </a:r>
          </a:p>
          <a:p>
            <a:endParaRPr lang="hu-HU" sz="2800" b="1" dirty="0">
              <a:solidFill>
                <a:schemeClr val="accent6">
                  <a:lumMod val="75000"/>
                </a:schemeClr>
              </a:solidFill>
            </a:endParaRPr>
          </a:p>
          <a:p>
            <a:r>
              <a:rPr lang="hu-HU" sz="2800" b="1" dirty="0" smtClean="0">
                <a:solidFill>
                  <a:schemeClr val="accent6">
                    <a:lumMod val="75000"/>
                  </a:schemeClr>
                </a:solidFill>
              </a:rPr>
              <a:t>We </a:t>
            </a:r>
            <a:r>
              <a:rPr lang="hu-HU" sz="2800" b="1" dirty="0" err="1" smtClean="0">
                <a:solidFill>
                  <a:schemeClr val="accent6">
                    <a:lumMod val="75000"/>
                  </a:schemeClr>
                </a:solidFill>
              </a:rPr>
              <a:t>hope</a:t>
            </a:r>
            <a:r>
              <a:rPr lang="hu-HU" sz="2800" b="1" dirty="0" smtClean="0">
                <a:solidFill>
                  <a:schemeClr val="accent6">
                    <a:lumMod val="75000"/>
                  </a:schemeClr>
                </a:solidFill>
              </a:rPr>
              <a:t> </a:t>
            </a:r>
            <a:r>
              <a:rPr lang="hu-HU" sz="2800" b="1" dirty="0" err="1" smtClean="0">
                <a:solidFill>
                  <a:schemeClr val="accent6">
                    <a:lumMod val="75000"/>
                  </a:schemeClr>
                </a:solidFill>
              </a:rPr>
              <a:t>to</a:t>
            </a:r>
            <a:r>
              <a:rPr lang="hu-HU" sz="2800" b="1" dirty="0" smtClean="0">
                <a:solidFill>
                  <a:schemeClr val="accent6">
                    <a:lumMod val="75000"/>
                  </a:schemeClr>
                </a:solidFill>
              </a:rPr>
              <a:t> </a:t>
            </a:r>
            <a:r>
              <a:rPr lang="hu-HU" sz="2800" b="1" dirty="0" err="1" smtClean="0">
                <a:solidFill>
                  <a:schemeClr val="accent6">
                    <a:lumMod val="75000"/>
                  </a:schemeClr>
                </a:solidFill>
              </a:rPr>
              <a:t>receive</a:t>
            </a:r>
            <a:r>
              <a:rPr lang="hu-HU" sz="2800" b="1" dirty="0" smtClean="0">
                <a:solidFill>
                  <a:schemeClr val="accent6">
                    <a:lumMod val="75000"/>
                  </a:schemeClr>
                </a:solidFill>
              </a:rPr>
              <a:t> </a:t>
            </a:r>
            <a:r>
              <a:rPr lang="hu-HU" sz="2800" b="1" dirty="0" err="1" smtClean="0">
                <a:solidFill>
                  <a:schemeClr val="accent6">
                    <a:lumMod val="75000"/>
                  </a:schemeClr>
                </a:solidFill>
              </a:rPr>
              <a:t>interesting</a:t>
            </a:r>
            <a:r>
              <a:rPr lang="hu-HU" sz="2800" b="1" dirty="0" smtClean="0">
                <a:solidFill>
                  <a:schemeClr val="accent6">
                    <a:lumMod val="75000"/>
                  </a:schemeClr>
                </a:solidFill>
              </a:rPr>
              <a:t>, </a:t>
            </a:r>
            <a:r>
              <a:rPr lang="hu-HU" sz="2800" b="1" dirty="0" err="1" smtClean="0">
                <a:solidFill>
                  <a:schemeClr val="accent6">
                    <a:lumMod val="75000"/>
                  </a:schemeClr>
                </a:solidFill>
              </a:rPr>
              <a:t>unique</a:t>
            </a:r>
            <a:r>
              <a:rPr lang="hu-HU" sz="2800" b="1" dirty="0" smtClean="0">
                <a:solidFill>
                  <a:schemeClr val="accent6">
                    <a:lumMod val="75000"/>
                  </a:schemeClr>
                </a:solidFill>
              </a:rPr>
              <a:t> </a:t>
            </a:r>
            <a:r>
              <a:rPr lang="hu-HU" sz="2800" b="1" dirty="0" err="1" smtClean="0">
                <a:solidFill>
                  <a:schemeClr val="accent6">
                    <a:lumMod val="75000"/>
                  </a:schemeClr>
                </a:solidFill>
              </a:rPr>
              <a:t>related</a:t>
            </a:r>
            <a:r>
              <a:rPr lang="hu-HU" sz="2800" b="1" dirty="0" smtClean="0">
                <a:solidFill>
                  <a:schemeClr val="accent6">
                    <a:lumMod val="75000"/>
                  </a:schemeClr>
                </a:solidFill>
              </a:rPr>
              <a:t> </a:t>
            </a:r>
            <a:r>
              <a:rPr lang="hu-HU" sz="2800" b="1" dirty="0" err="1" smtClean="0">
                <a:solidFill>
                  <a:schemeClr val="accent6">
                    <a:lumMod val="75000"/>
                  </a:schemeClr>
                </a:solidFill>
              </a:rPr>
              <a:t>data</a:t>
            </a:r>
            <a:r>
              <a:rPr lang="hu-HU" sz="2800" b="1" dirty="0" smtClean="0">
                <a:solidFill>
                  <a:schemeClr val="accent6">
                    <a:lumMod val="75000"/>
                  </a:schemeClr>
                </a:solidFill>
              </a:rPr>
              <a:t> and </a:t>
            </a:r>
            <a:r>
              <a:rPr lang="hu-HU" sz="2800" b="1" dirty="0" err="1" smtClean="0">
                <a:solidFill>
                  <a:schemeClr val="accent6">
                    <a:lumMod val="75000"/>
                  </a:schemeClr>
                </a:solidFill>
              </a:rPr>
              <a:t>provide</a:t>
            </a:r>
            <a:r>
              <a:rPr lang="hu-HU" sz="2800" b="1" dirty="0" smtClean="0">
                <a:solidFill>
                  <a:schemeClr val="accent6">
                    <a:lumMod val="75000"/>
                  </a:schemeClr>
                </a:solidFill>
              </a:rPr>
              <a:t> </a:t>
            </a:r>
            <a:r>
              <a:rPr lang="hu-HU" sz="2800" b="1" dirty="0" err="1" smtClean="0">
                <a:solidFill>
                  <a:schemeClr val="accent6">
                    <a:lumMod val="75000"/>
                  </a:schemeClr>
                </a:solidFill>
              </a:rPr>
              <a:t>models</a:t>
            </a:r>
            <a:r>
              <a:rPr lang="hu-HU" sz="2800" b="1" dirty="0" smtClean="0">
                <a:solidFill>
                  <a:schemeClr val="accent6">
                    <a:lumMod val="75000"/>
                  </a:schemeClr>
                </a:solidFill>
              </a:rPr>
              <a:t> </a:t>
            </a:r>
            <a:r>
              <a:rPr lang="hu-HU" sz="2800" b="1" dirty="0" err="1" smtClean="0">
                <a:solidFill>
                  <a:schemeClr val="accent6">
                    <a:lumMod val="75000"/>
                  </a:schemeClr>
                </a:solidFill>
              </a:rPr>
              <a:t>that</a:t>
            </a:r>
            <a:r>
              <a:rPr lang="hu-HU" sz="2800" b="1" dirty="0" smtClean="0">
                <a:solidFill>
                  <a:schemeClr val="accent6">
                    <a:lumMod val="75000"/>
                  </a:schemeClr>
                </a:solidFill>
              </a:rPr>
              <a:t> </a:t>
            </a:r>
            <a:r>
              <a:rPr lang="hu-HU" sz="2800" b="1" dirty="0" err="1" smtClean="0">
                <a:solidFill>
                  <a:schemeClr val="accent6">
                    <a:lumMod val="75000"/>
                  </a:schemeClr>
                </a:solidFill>
              </a:rPr>
              <a:t>explain</a:t>
            </a:r>
            <a:r>
              <a:rPr lang="hu-HU" sz="2800" b="1" dirty="0" smtClean="0">
                <a:solidFill>
                  <a:schemeClr val="accent6">
                    <a:lumMod val="75000"/>
                  </a:schemeClr>
                </a:solidFill>
              </a:rPr>
              <a:t> </a:t>
            </a:r>
            <a:r>
              <a:rPr lang="hu-HU" sz="2800" b="1" dirty="0" err="1" smtClean="0">
                <a:solidFill>
                  <a:schemeClr val="accent6">
                    <a:lumMod val="75000"/>
                  </a:schemeClr>
                </a:solidFill>
              </a:rPr>
              <a:t>them</a:t>
            </a:r>
            <a:r>
              <a:rPr lang="hu-HU" sz="2800" b="1" dirty="0" smtClean="0">
                <a:solidFill>
                  <a:schemeClr val="accent6">
                    <a:lumMod val="75000"/>
                  </a:schemeClr>
                </a:solidFill>
              </a:rPr>
              <a:t> in </a:t>
            </a:r>
            <a:r>
              <a:rPr lang="hu-HU" sz="2800" b="1" dirty="0" err="1" smtClean="0">
                <a:solidFill>
                  <a:schemeClr val="accent6">
                    <a:lumMod val="75000"/>
                  </a:schemeClr>
                </a:solidFill>
              </a:rPr>
              <a:t>terms</a:t>
            </a:r>
            <a:r>
              <a:rPr lang="hu-HU" sz="2800" b="1" dirty="0" smtClean="0">
                <a:solidFill>
                  <a:schemeClr val="accent6">
                    <a:lumMod val="75000"/>
                  </a:schemeClr>
                </a:solidFill>
              </a:rPr>
              <a:t> of </a:t>
            </a:r>
            <a:r>
              <a:rPr lang="hu-HU" sz="2800" b="1" dirty="0" err="1" smtClean="0">
                <a:solidFill>
                  <a:schemeClr val="accent6">
                    <a:lumMod val="75000"/>
                  </a:schemeClr>
                </a:solidFill>
              </a:rPr>
              <a:t>simulations</a:t>
            </a:r>
            <a:r>
              <a:rPr lang="hu-HU" sz="2800" b="1" dirty="0" smtClean="0">
                <a:solidFill>
                  <a:schemeClr val="accent6">
                    <a:lumMod val="75000"/>
                  </a:schemeClr>
                </a:solidFill>
              </a:rPr>
              <a:t> </a:t>
            </a:r>
            <a:r>
              <a:rPr lang="hu-HU" sz="2800" b="1" dirty="0" err="1" smtClean="0">
                <a:solidFill>
                  <a:schemeClr val="accent6">
                    <a:lumMod val="75000"/>
                  </a:schemeClr>
                </a:solidFill>
              </a:rPr>
              <a:t>reproducing</a:t>
            </a:r>
            <a:r>
              <a:rPr lang="hu-HU" sz="2800" b="1" dirty="0" smtClean="0">
                <a:solidFill>
                  <a:schemeClr val="accent6">
                    <a:lumMod val="75000"/>
                  </a:schemeClr>
                </a:solidFill>
              </a:rPr>
              <a:t> </a:t>
            </a:r>
            <a:r>
              <a:rPr lang="hu-HU" sz="2800" b="1" dirty="0" err="1" smtClean="0">
                <a:solidFill>
                  <a:schemeClr val="accent6">
                    <a:lumMod val="75000"/>
                  </a:schemeClr>
                </a:solidFill>
              </a:rPr>
              <a:t>the</a:t>
            </a:r>
            <a:r>
              <a:rPr lang="hu-HU" sz="2800" b="1" dirty="0" smtClean="0">
                <a:solidFill>
                  <a:schemeClr val="accent6">
                    <a:lumMod val="75000"/>
                  </a:schemeClr>
                </a:solidFill>
              </a:rPr>
              <a:t> </a:t>
            </a:r>
            <a:r>
              <a:rPr lang="hu-HU" sz="2800" b="1" dirty="0" err="1" smtClean="0">
                <a:solidFill>
                  <a:schemeClr val="accent6">
                    <a:lumMod val="75000"/>
                  </a:schemeClr>
                </a:solidFill>
              </a:rPr>
              <a:t>observed</a:t>
            </a:r>
            <a:r>
              <a:rPr lang="hu-HU" sz="2800" b="1" dirty="0" smtClean="0">
                <a:solidFill>
                  <a:schemeClr val="accent6">
                    <a:lumMod val="75000"/>
                  </a:schemeClr>
                </a:solidFill>
              </a:rPr>
              <a:t> </a:t>
            </a:r>
            <a:r>
              <a:rPr lang="hu-HU" sz="2800" b="1" dirty="0" err="1" smtClean="0">
                <a:solidFill>
                  <a:schemeClr val="accent6">
                    <a:lumMod val="75000"/>
                  </a:schemeClr>
                </a:solidFill>
              </a:rPr>
              <a:t>behaviours</a:t>
            </a:r>
            <a:endParaRPr lang="hu-HU" sz="2800" b="1" dirty="0">
              <a:solidFill>
                <a:schemeClr val="accent6">
                  <a:lumMod val="75000"/>
                </a:schemeClr>
              </a:solidFill>
            </a:endParaRPr>
          </a:p>
        </p:txBody>
      </p:sp>
    </p:spTree>
    <p:extLst>
      <p:ext uri="{BB962C8B-B14F-4D97-AF65-F5344CB8AC3E}">
        <p14:creationId xmlns:p14="http://schemas.microsoft.com/office/powerpoint/2010/main" val="3484169766"/>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256</Words>
  <Application>Microsoft Office PowerPoint</Application>
  <PresentationFormat>Szélesvásznú</PresentationFormat>
  <Paragraphs>29</Paragraphs>
  <Slides>4</Slides>
  <Notes>0</Notes>
  <HiddenSlides>0</HiddenSlides>
  <MMClips>2</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4</vt:i4>
      </vt:variant>
    </vt:vector>
  </HeadingPairs>
  <TitlesOfParts>
    <vt:vector size="9" baseType="lpstr">
      <vt:lpstr>Arial</vt:lpstr>
      <vt:lpstr>Calibri</vt:lpstr>
      <vt:lpstr>Calibri Light</vt:lpstr>
      <vt:lpstr>Times New Roman</vt:lpstr>
      <vt:lpstr>Office-téma</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vicsek</dc:creator>
  <cp:lastModifiedBy>vicsek</cp:lastModifiedBy>
  <cp:revision>5</cp:revision>
  <dcterms:created xsi:type="dcterms:W3CDTF">2019-10-16T16:32:46Z</dcterms:created>
  <dcterms:modified xsi:type="dcterms:W3CDTF">2019-10-16T17:17:32Z</dcterms:modified>
</cp:coreProperties>
</file>