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8" r:id="rId2"/>
    <p:sldId id="256" r:id="rId3"/>
    <p:sldId id="295" r:id="rId4"/>
    <p:sldId id="296" r:id="rId5"/>
    <p:sldId id="297" r:id="rId6"/>
    <p:sldId id="298" r:id="rId7"/>
    <p:sldId id="258" r:id="rId8"/>
    <p:sldId id="279" r:id="rId9"/>
    <p:sldId id="280" r:id="rId10"/>
    <p:sldId id="281" r:id="rId11"/>
    <p:sldId id="282" r:id="rId12"/>
    <p:sldId id="283" r:id="rId13"/>
    <p:sldId id="260" r:id="rId14"/>
    <p:sldId id="261" r:id="rId15"/>
    <p:sldId id="263" r:id="rId16"/>
    <p:sldId id="265" r:id="rId17"/>
    <p:sldId id="284" r:id="rId18"/>
    <p:sldId id="268" r:id="rId19"/>
    <p:sldId id="272" r:id="rId20"/>
    <p:sldId id="270" r:id="rId21"/>
    <p:sldId id="271" r:id="rId22"/>
    <p:sldId id="257" r:id="rId23"/>
    <p:sldId id="264" r:id="rId24"/>
    <p:sldId id="275" r:id="rId25"/>
    <p:sldId id="276" r:id="rId26"/>
    <p:sldId id="277" r:id="rId27"/>
    <p:sldId id="286" r:id="rId28"/>
    <p:sldId id="287" r:id="rId29"/>
    <p:sldId id="291" r:id="rId30"/>
    <p:sldId id="288" r:id="rId31"/>
    <p:sldId id="292" r:id="rId32"/>
    <p:sldId id="289" r:id="rId33"/>
    <p:sldId id="290" r:id="rId34"/>
    <p:sldId id="293" r:id="rId35"/>
    <p:sldId id="294" r:id="rId3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3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57" autoAdjust="0"/>
    <p:restoredTop sz="94660"/>
  </p:normalViewPr>
  <p:slideViewPr>
    <p:cSldViewPr>
      <p:cViewPr>
        <p:scale>
          <a:sx n="100" d="100"/>
          <a:sy n="100" d="100"/>
        </p:scale>
        <p:origin x="-2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9F3F9-6ACD-4C16-8498-5B6633090929}" type="datetimeFigureOut">
              <a:rPr lang="en-US" smtClean="0"/>
              <a:pPr/>
              <a:t>2/16/2013</a:t>
            </a:fld>
            <a:endParaRPr lang="en-GB"/>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9A186-A5CD-47B0-ABB2-CF91D7BEC66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DA864-0018-48C8-BED6-C8DBD6EA5982}" type="slidenum">
              <a:rPr lang="en-US"/>
              <a:pPr/>
              <a:t>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a:solidFill>
              <a:srgbClr val="000000"/>
            </a:solidFill>
          </a:ln>
        </p:spPr>
      </p:sp>
      <p:sp>
        <p:nvSpPr>
          <p:cNvPr id="196611" name="Rectangle 3"/>
          <p:cNvSpPr txBox="1">
            <a:spLocks noGrp="1" noChangeArrowheads="1"/>
          </p:cNvSpPr>
          <p:nvPr>
            <p:ph type="body" idx="1"/>
          </p:nvPr>
        </p:nvSpPr>
        <p:spPr>
          <a:xfrm>
            <a:off x="1061392" y="4350019"/>
            <a:ext cx="4739537" cy="276999"/>
          </a:xfrm>
          <a:noFill/>
        </p:spPr>
        <p:txBody>
          <a:bodyPr>
            <a:spAutoFit/>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a:solidFill>
              <a:srgbClr val="000000"/>
            </a:solidFill>
          </a:ln>
        </p:spPr>
      </p:sp>
      <p:sp>
        <p:nvSpPr>
          <p:cNvPr id="198659" name="Rectangle 3"/>
          <p:cNvSpPr txBox="1">
            <a:spLocks noGrp="1" noChangeArrowheads="1"/>
          </p:cNvSpPr>
          <p:nvPr>
            <p:ph type="body" idx="1"/>
          </p:nvPr>
        </p:nvSpPr>
        <p:spPr>
          <a:xfrm>
            <a:off x="1061392" y="4350019"/>
            <a:ext cx="4739537" cy="276999"/>
          </a:xfrm>
          <a:noFill/>
        </p:spPr>
        <p:txBody>
          <a:bodyPr>
            <a:spAutoFit/>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0E825-F56B-469F-9EAE-E4A095801984}" type="slidenum">
              <a:rPr lang="en-US"/>
              <a:pPr/>
              <a:t>8</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547F1-0126-40BB-8872-5DE6F7F59315}" type="slidenum">
              <a:rPr lang="en-US"/>
              <a:pPr/>
              <a:t>9</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391EC-3F7A-409A-BC65-125AB79873AB}" type="slidenum">
              <a:rPr lang="en-US"/>
              <a:pPr/>
              <a:t>10</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69585-4246-410B-B7D7-F3A5DF98BF20}" type="slidenum">
              <a:rPr lang="en-US"/>
              <a:pPr/>
              <a:t>11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73839-C1E0-477A-9691-1014121536EC}" type="slidenum">
              <a:rPr lang="en-US"/>
              <a:pPr/>
              <a:t>12</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2013.02.16.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CDE75-89FD-47D4-96B5-7D53BD2E92D4}" type="datetimeFigureOut">
              <a:rPr lang="hu-HU" smtClean="0"/>
              <a:pPr/>
              <a:t>2013.02.16.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01B6B-DBA4-45B4-AC3D-5BEE23A6DF6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al.elte.hu/~vicse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ideo" Target="file:///C:\Users\vicsek\Documents\_talks\networks\SmallWorld01-mpeg4.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video" Target="file:///C:\Users\vicsek\Documents\_talks\networks\Unif02m-ZA-TV.avi" TargetMode="External"/><Relationship Id="rId7" Type="http://schemas.openxmlformats.org/officeDocument/2006/relationships/image" Target="../media/image30.png"/><Relationship Id="rId2" Type="http://schemas.openxmlformats.org/officeDocument/2006/relationships/video" Target="file:///C:\Users\vicsek\Documents\_talks\networks\KetErt01m-AZ-TV.avi" TargetMode="External"/><Relationship Id="rId1" Type="http://schemas.openxmlformats.org/officeDocument/2006/relationships/video" Target="file:///C:\Users\vicsek\Documents\_talks\networks\Cont02m-AZ-TV.avi"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ideo" Target="file:///C:\Users\vicsek\Documents\_papers\networks\hierarchy\nepusz-hier\clips\test8.av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ideo" Target="file:///C:\Users\vicsek\Documents\_papers\networks\hierarchy\nepusz-hier\clips\test7.avi"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file:///C:\Users\vicsek\Documents\_talks\collbeh\pigeons-30-freeflight.av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video" Target="file:///C:\Users\vicsek\Documents\_papers\networks\hierarchy\nepusz-hier\clips\test4.avi"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ideo" Target="file:///C:\Users\vicsek\Documents\_papers\networks\hierarchy\nepusz-hier\clips\test5.avi" TargetMode="Externa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C:\Users\vicsek\Documents\_talks\collbeh\pigeon-feedvideo_20110119.avi"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85720" y="357166"/>
            <a:ext cx="8167718" cy="486287"/>
          </a:xfrm>
          <a:prstGeom prst="rect">
            <a:avLst/>
          </a:prstGeom>
          <a:noFill/>
          <a:ln w="38100">
            <a:noFill/>
            <a:miter lim="800000"/>
            <a:headEnd/>
            <a:tailEnd type="none" w="lg" len="lg"/>
          </a:ln>
          <a:effectLst/>
        </p:spPr>
        <p:txBody>
          <a:bodyPr wrap="square">
            <a:spAutoFit/>
          </a:bodyPr>
          <a:lstStyle/>
          <a:p>
            <a:pPr algn="ctr" eaLnBrk="0" hangingPunct="0">
              <a:lnSpc>
                <a:spcPct val="80000"/>
              </a:lnSpc>
              <a:spcBef>
                <a:spcPct val="50000"/>
              </a:spcBef>
            </a:pPr>
            <a:r>
              <a:rPr lang="hu-HU" sz="3200" b="1" dirty="0" err="1" smtClean="0">
                <a:solidFill>
                  <a:srgbClr val="C00000"/>
                </a:solidFill>
                <a:latin typeface="Verdana" pitchFamily="34" charset="0"/>
              </a:rPr>
              <a:t>Origins</a:t>
            </a:r>
            <a:r>
              <a:rPr lang="hu-HU" sz="3200" b="1" dirty="0" smtClean="0">
                <a:solidFill>
                  <a:srgbClr val="C00000"/>
                </a:solidFill>
                <a:latin typeface="Verdana" pitchFamily="34" charset="0"/>
              </a:rPr>
              <a:t> of </a:t>
            </a:r>
            <a:r>
              <a:rPr lang="hu-HU" sz="3200" b="1" dirty="0" err="1" smtClean="0">
                <a:solidFill>
                  <a:srgbClr val="C00000"/>
                </a:solidFill>
                <a:latin typeface="Verdana" pitchFamily="34" charset="0"/>
              </a:rPr>
              <a:t>hierarchical</a:t>
            </a:r>
            <a:r>
              <a:rPr lang="hu-HU" sz="3200" b="1" dirty="0" smtClean="0">
                <a:solidFill>
                  <a:srgbClr val="C00000"/>
                </a:solidFill>
                <a:latin typeface="Verdana" pitchFamily="34" charset="0"/>
              </a:rPr>
              <a:t> </a:t>
            </a:r>
            <a:r>
              <a:rPr lang="hu-HU" sz="3200" b="1" dirty="0" err="1" smtClean="0">
                <a:solidFill>
                  <a:srgbClr val="C00000"/>
                </a:solidFill>
                <a:latin typeface="Verdana" pitchFamily="34" charset="0"/>
              </a:rPr>
              <a:t>cooperation</a:t>
            </a:r>
            <a:r>
              <a:rPr lang="hu-HU" sz="3200" b="1" dirty="0" smtClean="0">
                <a:solidFill>
                  <a:srgbClr val="C00000"/>
                </a:solidFill>
                <a:latin typeface="Verdana" pitchFamily="34" charset="0"/>
              </a:rPr>
              <a:t> </a:t>
            </a:r>
            <a:endParaRPr lang="hu-HU" sz="3200" b="1" dirty="0">
              <a:solidFill>
                <a:srgbClr val="C00000"/>
              </a:solidFill>
              <a:latin typeface="Verdana" pitchFamily="34" charset="0"/>
            </a:endParaRPr>
          </a:p>
        </p:txBody>
      </p:sp>
      <p:sp>
        <p:nvSpPr>
          <p:cNvPr id="6147" name="Text Box 3"/>
          <p:cNvSpPr txBox="1">
            <a:spLocks noChangeArrowheads="1"/>
          </p:cNvSpPr>
          <p:nvPr/>
        </p:nvSpPr>
        <p:spPr bwMode="auto">
          <a:xfrm>
            <a:off x="1371600" y="1676400"/>
            <a:ext cx="6219825" cy="1382713"/>
          </a:xfrm>
          <a:prstGeom prst="rect">
            <a:avLst/>
          </a:prstGeom>
          <a:noFill/>
          <a:ln w="38100">
            <a:noFill/>
            <a:miter lim="800000"/>
            <a:headEnd/>
            <a:tailEnd type="none" w="lg" len="lg"/>
          </a:ln>
          <a:effectLst/>
        </p:spPr>
        <p:txBody>
          <a:bodyPr>
            <a:spAutoFit/>
          </a:bodyPr>
          <a:lstStyle/>
          <a:p>
            <a:pPr algn="ctr" eaLnBrk="0" hangingPunct="0">
              <a:lnSpc>
                <a:spcPct val="80000"/>
              </a:lnSpc>
              <a:spcBef>
                <a:spcPct val="50000"/>
              </a:spcBef>
            </a:pPr>
            <a:r>
              <a:rPr lang="en-US" sz="1800">
                <a:solidFill>
                  <a:srgbClr val="000000"/>
                </a:solidFill>
                <a:latin typeface="Arial Unicode MS" pitchFamily="34" charset="-128"/>
              </a:rPr>
              <a:t>Tamás Vicsek</a:t>
            </a:r>
          </a:p>
          <a:p>
            <a:pPr algn="ctr" eaLnBrk="0" hangingPunct="0">
              <a:lnSpc>
                <a:spcPct val="80000"/>
              </a:lnSpc>
              <a:spcBef>
                <a:spcPct val="50000"/>
              </a:spcBef>
            </a:pPr>
            <a:r>
              <a:rPr lang="en-US" sz="1800">
                <a:solidFill>
                  <a:srgbClr val="000000"/>
                </a:solidFill>
                <a:latin typeface="Arial Unicode MS" pitchFamily="34" charset="-128"/>
              </a:rPr>
              <a:t>Dept. of Biological Physics, Eötvös University, Hungary</a:t>
            </a:r>
          </a:p>
          <a:p>
            <a:pPr algn="ctr" eaLnBrk="0" hangingPunct="0">
              <a:lnSpc>
                <a:spcPct val="80000"/>
              </a:lnSpc>
              <a:spcBef>
                <a:spcPct val="50000"/>
              </a:spcBef>
            </a:pPr>
            <a:endParaRPr lang="en-US" sz="1800">
              <a:solidFill>
                <a:srgbClr val="000000"/>
              </a:solidFill>
              <a:latin typeface="Arial Unicode MS" pitchFamily="34" charset="-128"/>
            </a:endParaRPr>
          </a:p>
          <a:p>
            <a:pPr algn="ctr" eaLnBrk="0" hangingPunct="0">
              <a:lnSpc>
                <a:spcPct val="80000"/>
              </a:lnSpc>
              <a:spcBef>
                <a:spcPct val="50000"/>
              </a:spcBef>
            </a:pPr>
            <a:r>
              <a:rPr lang="en-US" sz="1800" u="sng">
                <a:solidFill>
                  <a:srgbClr val="000000"/>
                </a:solidFill>
                <a:latin typeface="Arial Unicode MS" pitchFamily="34" charset="-128"/>
                <a:hlinkClick r:id="rId3"/>
              </a:rPr>
              <a:t>http://hal.elte.hu/~vicsek</a:t>
            </a:r>
            <a:endParaRPr lang="en-US" sz="1800" u="sng">
              <a:solidFill>
                <a:srgbClr val="000000"/>
              </a:solidFill>
              <a:latin typeface="Arial Unicode MS" pitchFamily="34" charset="-128"/>
            </a:endParaRPr>
          </a:p>
        </p:txBody>
      </p:sp>
      <p:sp>
        <p:nvSpPr>
          <p:cNvPr id="6149" name="Text Box 5"/>
          <p:cNvSpPr txBox="1">
            <a:spLocks noChangeArrowheads="1"/>
          </p:cNvSpPr>
          <p:nvPr/>
        </p:nvSpPr>
        <p:spPr bwMode="auto">
          <a:xfrm>
            <a:off x="596900" y="4899025"/>
            <a:ext cx="8212138" cy="366713"/>
          </a:xfrm>
          <a:prstGeom prst="rect">
            <a:avLst/>
          </a:prstGeom>
          <a:noFill/>
          <a:ln w="38100">
            <a:noFill/>
            <a:miter lim="800000"/>
            <a:headEnd/>
            <a:tailEnd type="none" w="lg" len="lg"/>
          </a:ln>
          <a:effectLst/>
        </p:spPr>
        <p:txBody>
          <a:bodyPr>
            <a:spAutoFit/>
          </a:bodyPr>
          <a:lstStyle/>
          <a:p>
            <a:pPr eaLnBrk="0" hangingPunct="0"/>
            <a:endParaRPr lang="en-US" sz="1800">
              <a:solidFill>
                <a:schemeClr val="tx1"/>
              </a:solidFill>
              <a:latin typeface="Times New Roman" pitchFamily="18" charset="0"/>
            </a:endParaRPr>
          </a:p>
        </p:txBody>
      </p:sp>
      <p:sp>
        <p:nvSpPr>
          <p:cNvPr id="6154" name="Text Box 10"/>
          <p:cNvSpPr txBox="1">
            <a:spLocks noChangeArrowheads="1"/>
          </p:cNvSpPr>
          <p:nvPr/>
        </p:nvSpPr>
        <p:spPr bwMode="auto">
          <a:xfrm>
            <a:off x="762000" y="3657600"/>
            <a:ext cx="2337628" cy="2308324"/>
          </a:xfrm>
          <a:prstGeom prst="rect">
            <a:avLst/>
          </a:prstGeom>
          <a:noFill/>
          <a:ln w="9525">
            <a:noFill/>
            <a:miter lim="800000"/>
            <a:headEnd/>
            <a:tailEnd/>
          </a:ln>
          <a:effectLst/>
        </p:spPr>
        <p:txBody>
          <a:bodyPr wrap="none">
            <a:spAutoFit/>
          </a:bodyPr>
          <a:lstStyle/>
          <a:p>
            <a:r>
              <a:rPr lang="en-US" sz="1800" b="1" dirty="0"/>
              <a:t>with: Zs. </a:t>
            </a:r>
            <a:r>
              <a:rPr lang="en-US" sz="1800" b="1" dirty="0" err="1"/>
              <a:t>Ákos</a:t>
            </a:r>
            <a:endParaRPr lang="hu-HU" sz="1800" b="1" dirty="0"/>
          </a:p>
          <a:p>
            <a:r>
              <a:rPr lang="hu-HU" sz="1800" b="1" dirty="0"/>
              <a:t>          B. </a:t>
            </a:r>
            <a:r>
              <a:rPr lang="hu-HU" sz="1800" b="1" dirty="0" err="1"/>
              <a:t>Pettit</a:t>
            </a:r>
            <a:r>
              <a:rPr lang="hu-HU" sz="1800" b="1" dirty="0"/>
              <a:t> </a:t>
            </a:r>
            <a:r>
              <a:rPr lang="en-US" sz="1800" b="1" dirty="0"/>
              <a:t>(Oxford)</a:t>
            </a:r>
          </a:p>
          <a:p>
            <a:r>
              <a:rPr lang="hu-HU" sz="1800" b="1" dirty="0"/>
              <a:t>         </a:t>
            </a:r>
            <a:r>
              <a:rPr lang="en-US" sz="1800" b="1" dirty="0"/>
              <a:t> D. Biro (Oxford)</a:t>
            </a:r>
          </a:p>
          <a:p>
            <a:r>
              <a:rPr lang="en-US" sz="1800" b="1" dirty="0"/>
              <a:t>          E. </a:t>
            </a:r>
            <a:r>
              <a:rPr lang="en-US" sz="1800" b="1" dirty="0" err="1"/>
              <a:t>Mones</a:t>
            </a:r>
            <a:endParaRPr lang="en-US" sz="1800" b="1" dirty="0"/>
          </a:p>
          <a:p>
            <a:r>
              <a:rPr lang="en-US" sz="1800" b="1" dirty="0"/>
              <a:t>          M. Nagy</a:t>
            </a:r>
            <a:endParaRPr lang="hu-HU" sz="1800" b="1" dirty="0"/>
          </a:p>
          <a:p>
            <a:r>
              <a:rPr lang="hu-HU" sz="1800" b="1" dirty="0"/>
              <a:t>          T. </a:t>
            </a:r>
            <a:r>
              <a:rPr lang="hu-HU" sz="1800" b="1" dirty="0" err="1"/>
              <a:t>Nepusz</a:t>
            </a:r>
            <a:r>
              <a:rPr lang="en-US" sz="1800" b="1" dirty="0"/>
              <a:t> </a:t>
            </a:r>
          </a:p>
          <a:p>
            <a:r>
              <a:rPr lang="en-US" sz="1800" b="1" dirty="0"/>
              <a:t>          L. </a:t>
            </a:r>
            <a:r>
              <a:rPr lang="en-US" sz="1800" b="1" dirty="0" err="1" smtClean="0"/>
              <a:t>Vicsek</a:t>
            </a:r>
            <a:endParaRPr lang="hu-HU" sz="1800" b="1" dirty="0" smtClean="0"/>
          </a:p>
          <a:p>
            <a:r>
              <a:rPr lang="hu-HU" b="1" dirty="0" smtClean="0"/>
              <a:t>          A. </a:t>
            </a:r>
            <a:r>
              <a:rPr lang="hu-HU" b="1" dirty="0" err="1" smtClean="0"/>
              <a:t>Zafeiris</a:t>
            </a:r>
            <a:endParaRPr lang="en-US" sz="1800" b="1" dirty="0"/>
          </a:p>
        </p:txBody>
      </p:sp>
      <p:pic>
        <p:nvPicPr>
          <p:cNvPr id="6156" name="Picture 2053"/>
          <p:cNvPicPr>
            <a:picLocks noChangeAspect="1" noChangeArrowheads="1"/>
          </p:cNvPicPr>
          <p:nvPr/>
        </p:nvPicPr>
        <p:blipFill>
          <a:blip r:embed="rId4"/>
          <a:srcRect/>
          <a:stretch>
            <a:fillRect/>
          </a:stretch>
        </p:blipFill>
        <p:spPr bwMode="auto">
          <a:xfrm>
            <a:off x="3733800" y="4267200"/>
            <a:ext cx="2787650" cy="2025650"/>
          </a:xfrm>
          <a:prstGeom prst="rect">
            <a:avLst/>
          </a:prstGeom>
          <a:noFill/>
          <a:ln w="9525">
            <a:noFill/>
            <a:miter lim="800000"/>
            <a:headEnd/>
            <a:tailEnd/>
          </a:ln>
        </p:spPr>
      </p:pic>
      <p:pic>
        <p:nvPicPr>
          <p:cNvPr id="6157" name="Picture 2055"/>
          <p:cNvPicPr>
            <a:picLocks noChangeAspect="1" noChangeArrowheads="1"/>
          </p:cNvPicPr>
          <p:nvPr/>
        </p:nvPicPr>
        <p:blipFill>
          <a:blip r:embed="rId5"/>
          <a:srcRect/>
          <a:stretch>
            <a:fillRect/>
          </a:stretch>
        </p:blipFill>
        <p:spPr bwMode="auto">
          <a:xfrm>
            <a:off x="6096000" y="4572000"/>
            <a:ext cx="1017588" cy="1368425"/>
          </a:xfrm>
          <a:prstGeom prst="rect">
            <a:avLst/>
          </a:prstGeom>
          <a:noFill/>
          <a:ln w="9525">
            <a:noFill/>
            <a:miter lim="800000"/>
            <a:headEnd/>
            <a:tailEnd/>
          </a:ln>
        </p:spPr>
      </p:pic>
      <p:pic>
        <p:nvPicPr>
          <p:cNvPr id="6159" name="Picture 2054"/>
          <p:cNvPicPr>
            <a:picLocks noChangeAspect="1" noChangeArrowheads="1"/>
          </p:cNvPicPr>
          <p:nvPr/>
        </p:nvPicPr>
        <p:blipFill>
          <a:blip r:embed="rId6"/>
          <a:srcRect/>
          <a:stretch>
            <a:fillRect/>
          </a:stretch>
        </p:blipFill>
        <p:spPr bwMode="auto">
          <a:xfrm>
            <a:off x="7543800" y="4724400"/>
            <a:ext cx="1128713" cy="1135063"/>
          </a:xfrm>
          <a:prstGeom prst="rect">
            <a:avLst/>
          </a:prstGeom>
          <a:noFill/>
          <a:ln w="9525">
            <a:noFill/>
            <a:miter lim="800000"/>
            <a:headEnd/>
            <a:tailEnd/>
          </a:ln>
        </p:spPr>
      </p:pic>
      <p:sp>
        <p:nvSpPr>
          <p:cNvPr id="6160" name="Text Box 2056"/>
          <p:cNvSpPr txBox="1">
            <a:spLocks noChangeArrowheads="1"/>
          </p:cNvSpPr>
          <p:nvPr/>
        </p:nvSpPr>
        <p:spPr bwMode="auto">
          <a:xfrm>
            <a:off x="4095750" y="6096000"/>
            <a:ext cx="5048250" cy="366713"/>
          </a:xfrm>
          <a:prstGeom prst="rect">
            <a:avLst/>
          </a:prstGeom>
          <a:noFill/>
          <a:ln w="9525">
            <a:noFill/>
            <a:miter lim="800000"/>
            <a:headEnd/>
            <a:tailEnd/>
          </a:ln>
        </p:spPr>
        <p:txBody>
          <a:bodyPr wrap="none">
            <a:spAutoFit/>
          </a:bodyPr>
          <a:lstStyle/>
          <a:p>
            <a:r>
              <a:rPr lang="hu-HU" sz="1800">
                <a:solidFill>
                  <a:srgbClr val="000099"/>
                </a:solidFill>
                <a:latin typeface="Arial" charset="0"/>
                <a:ea typeface="ＭＳ Ｐゴシック" pitchFamily="34" charset="-128"/>
              </a:rPr>
              <a:t>       EU FP7      Hung.Acad. Sci.    Eötvös Univ. </a:t>
            </a:r>
            <a:endParaRPr lang="en-US" sz="1800">
              <a:solidFill>
                <a:srgbClr val="00009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9" name="Picture 3"/>
          <p:cNvPicPr>
            <a:picLocks noChangeAspect="1" noChangeArrowheads="1"/>
          </p:cNvPicPr>
          <p:nvPr/>
        </p:nvPicPr>
        <p:blipFill>
          <a:blip r:embed="rId3"/>
          <a:srcRect/>
          <a:stretch>
            <a:fillRect/>
          </a:stretch>
        </p:blipFill>
        <p:spPr bwMode="auto">
          <a:xfrm>
            <a:off x="1571604" y="1928802"/>
            <a:ext cx="5972175" cy="3330575"/>
          </a:xfrm>
          <a:prstGeom prst="rect">
            <a:avLst/>
          </a:prstGeom>
          <a:noFill/>
          <a:ln w="9525">
            <a:noFill/>
            <a:miter lim="800000"/>
            <a:headEnd/>
            <a:tailEnd/>
          </a:ln>
          <a:effectLst/>
        </p:spPr>
      </p:pic>
      <p:sp>
        <p:nvSpPr>
          <p:cNvPr id="244740" name="Text Box 4"/>
          <p:cNvSpPr txBox="1">
            <a:spLocks noChangeArrowheads="1"/>
          </p:cNvSpPr>
          <p:nvPr/>
        </p:nvSpPr>
        <p:spPr bwMode="auto">
          <a:xfrm>
            <a:off x="428596" y="1500174"/>
            <a:ext cx="5064913" cy="400110"/>
          </a:xfrm>
          <a:prstGeom prst="rect">
            <a:avLst/>
          </a:prstGeom>
          <a:noFill/>
          <a:ln w="9525">
            <a:noFill/>
            <a:miter lim="800000"/>
            <a:headEnd/>
            <a:tailEnd/>
          </a:ln>
          <a:effectLst/>
        </p:spPr>
        <p:txBody>
          <a:bodyPr wrap="none">
            <a:spAutoFit/>
          </a:bodyPr>
          <a:lstStyle/>
          <a:p>
            <a:r>
              <a:rPr lang="hu-HU" sz="2000" b="1" dirty="0" err="1"/>
              <a:t>Tests</a:t>
            </a:r>
            <a:r>
              <a:rPr lang="hu-HU" sz="2000" b="1" dirty="0"/>
              <a:t> </a:t>
            </a:r>
            <a:r>
              <a:rPr lang="hu-HU" sz="2000" b="1" dirty="0" err="1"/>
              <a:t>on</a:t>
            </a:r>
            <a:r>
              <a:rPr lang="hu-HU" sz="2000" b="1" dirty="0"/>
              <a:t> a </a:t>
            </a:r>
            <a:r>
              <a:rPr lang="hu-HU" sz="2000" b="1" dirty="0" err="1"/>
              <a:t>model</a:t>
            </a:r>
            <a:r>
              <a:rPr lang="hu-HU" sz="2000" b="1" dirty="0"/>
              <a:t> </a:t>
            </a:r>
            <a:r>
              <a:rPr lang="hu-HU" sz="2000" b="1" dirty="0" err="1"/>
              <a:t>graph</a:t>
            </a:r>
            <a:r>
              <a:rPr lang="hu-HU" sz="2000" b="1" dirty="0"/>
              <a:t> </a:t>
            </a:r>
            <a:r>
              <a:rPr lang="hu-HU" sz="2000" b="1" dirty="0" err="1"/>
              <a:t>with</a:t>
            </a:r>
            <a:r>
              <a:rPr lang="hu-HU" sz="2000" b="1" dirty="0"/>
              <a:t> </a:t>
            </a:r>
            <a:r>
              <a:rPr lang="hu-HU" sz="2000" b="1" dirty="0" err="1"/>
              <a:t>tunable</a:t>
            </a:r>
            <a:r>
              <a:rPr lang="hu-HU" sz="2000" b="1" dirty="0"/>
              <a:t> </a:t>
            </a:r>
            <a:r>
              <a:rPr lang="hu-HU" sz="2000" b="1" dirty="0" err="1"/>
              <a:t>hierachy</a:t>
            </a:r>
            <a:r>
              <a:rPr lang="hu-HU" sz="2000" b="1" dirty="0"/>
              <a:t> </a:t>
            </a:r>
            <a:endParaRPr lang="en-US" sz="2000" b="1" dirty="0"/>
          </a:p>
        </p:txBody>
      </p:sp>
      <p:sp>
        <p:nvSpPr>
          <p:cNvPr id="244741" name="Text Box 5"/>
          <p:cNvSpPr txBox="1">
            <a:spLocks noChangeArrowheads="1"/>
          </p:cNvSpPr>
          <p:nvPr/>
        </p:nvSpPr>
        <p:spPr bwMode="auto">
          <a:xfrm>
            <a:off x="285720" y="5357826"/>
            <a:ext cx="7618413" cy="1006475"/>
          </a:xfrm>
          <a:prstGeom prst="rect">
            <a:avLst/>
          </a:prstGeom>
          <a:noFill/>
          <a:ln w="9525">
            <a:noFill/>
            <a:miter lim="800000"/>
            <a:headEnd/>
            <a:tailEnd/>
          </a:ln>
          <a:effectLst/>
        </p:spPr>
        <p:txBody>
          <a:bodyPr wrap="none">
            <a:spAutoFit/>
          </a:bodyPr>
          <a:lstStyle/>
          <a:p>
            <a:r>
              <a:rPr lang="hu-HU" sz="2000" dirty="0"/>
              <a:t>Start </a:t>
            </a:r>
            <a:r>
              <a:rPr lang="hu-HU" sz="2000" dirty="0" err="1"/>
              <a:t>from</a:t>
            </a:r>
            <a:r>
              <a:rPr lang="hu-HU" sz="2000" dirty="0"/>
              <a:t> </a:t>
            </a:r>
            <a:r>
              <a:rPr lang="hu-HU" sz="2000" dirty="0" err="1"/>
              <a:t>tree</a:t>
            </a:r>
            <a:r>
              <a:rPr lang="hu-HU" sz="2000" dirty="0"/>
              <a:t> and add </a:t>
            </a:r>
            <a:r>
              <a:rPr lang="hu-HU" sz="2000" dirty="0" err="1"/>
              <a:t>edges</a:t>
            </a:r>
            <a:r>
              <a:rPr lang="hu-HU" sz="2000" dirty="0"/>
              <a:t> </a:t>
            </a:r>
            <a:r>
              <a:rPr lang="hu-HU" sz="2000" dirty="0" err="1"/>
              <a:t>so</a:t>
            </a:r>
            <a:r>
              <a:rPr lang="hu-HU" sz="2000" dirty="0"/>
              <a:t> </a:t>
            </a:r>
            <a:r>
              <a:rPr lang="hu-HU" sz="2000" dirty="0" err="1"/>
              <a:t>that</a:t>
            </a:r>
            <a:r>
              <a:rPr lang="hu-HU" sz="2000" dirty="0"/>
              <a:t> a </a:t>
            </a:r>
            <a:r>
              <a:rPr lang="hu-HU" sz="2000" i="1" dirty="0">
                <a:solidFill>
                  <a:srgbClr val="339966"/>
                </a:solidFill>
              </a:rPr>
              <a:t>p</a:t>
            </a:r>
            <a:r>
              <a:rPr lang="hu-HU" sz="2000" dirty="0"/>
              <a:t> percent of </a:t>
            </a:r>
            <a:r>
              <a:rPr lang="hu-HU" sz="2000" dirty="0" err="1"/>
              <a:t>them</a:t>
            </a:r>
            <a:r>
              <a:rPr lang="hu-HU" sz="2000" dirty="0"/>
              <a:t> </a:t>
            </a:r>
          </a:p>
          <a:p>
            <a:r>
              <a:rPr lang="hu-HU" sz="2000" dirty="0" err="1"/>
              <a:t>points</a:t>
            </a:r>
            <a:r>
              <a:rPr lang="hu-HU" sz="2000" dirty="0"/>
              <a:t> „</a:t>
            </a:r>
            <a:r>
              <a:rPr lang="hu-HU" sz="2000" dirty="0" err="1"/>
              <a:t>downward</a:t>
            </a:r>
            <a:r>
              <a:rPr lang="hu-HU" sz="2000" dirty="0"/>
              <a:t>”</a:t>
            </a:r>
          </a:p>
          <a:p>
            <a:endParaRPr lang="en-US" sz="2000" dirty="0"/>
          </a:p>
        </p:txBody>
      </p:sp>
      <p:sp>
        <p:nvSpPr>
          <p:cNvPr id="5" name="Szövegdoboz 4"/>
          <p:cNvSpPr txBox="1"/>
          <p:nvPr/>
        </p:nvSpPr>
        <p:spPr>
          <a:xfrm>
            <a:off x="428597" y="428604"/>
            <a:ext cx="7286676" cy="707886"/>
          </a:xfrm>
          <a:prstGeom prst="rect">
            <a:avLst/>
          </a:prstGeom>
          <a:noFill/>
          <a:ln>
            <a:solidFill>
              <a:schemeClr val="bg1"/>
            </a:solidFill>
          </a:ln>
        </p:spPr>
        <p:txBody>
          <a:bodyPr wrap="square" rtlCol="0">
            <a:spAutoFit/>
          </a:bodyPr>
          <a:lstStyle/>
          <a:p>
            <a:r>
              <a:rPr lang="hu-HU" sz="2000" b="1" dirty="0" smtClean="0">
                <a:solidFill>
                  <a:srgbClr val="C00000"/>
                </a:solidFill>
                <a:latin typeface="Tahoma" pitchFamily="34" charset="0"/>
                <a:ea typeface="Tahoma" pitchFamily="34" charset="0"/>
                <a:cs typeface="Tahoma" pitchFamily="34" charset="0"/>
              </a:rPr>
              <a:t>Local </a:t>
            </a:r>
            <a:r>
              <a:rPr lang="hu-HU" sz="2000" b="1" dirty="0" err="1" smtClean="0">
                <a:solidFill>
                  <a:srgbClr val="C00000"/>
                </a:solidFill>
                <a:latin typeface="Tahoma" pitchFamily="34" charset="0"/>
                <a:ea typeface="Tahoma" pitchFamily="34" charset="0"/>
                <a:cs typeface="Tahoma" pitchFamily="34" charset="0"/>
              </a:rPr>
              <a:t>reaching</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centrality</a:t>
            </a:r>
            <a:r>
              <a:rPr lang="hu-HU" sz="2000" b="1" dirty="0" smtClean="0">
                <a:solidFill>
                  <a:srgbClr val="C00000"/>
                </a:solidFill>
                <a:latin typeface="Tahoma" pitchFamily="34" charset="0"/>
                <a:ea typeface="Tahoma" pitchFamily="34" charset="0"/>
                <a:cs typeface="Tahoma" pitchFamily="34" charset="0"/>
              </a:rPr>
              <a:t>: The </a:t>
            </a:r>
            <a:r>
              <a:rPr lang="hu-HU" sz="2000" b="1" dirty="0" err="1" smtClean="0">
                <a:solidFill>
                  <a:srgbClr val="C00000"/>
                </a:solidFill>
                <a:latin typeface="Tahoma" pitchFamily="34" charset="0"/>
                <a:ea typeface="Tahoma" pitchFamily="34" charset="0"/>
                <a:cs typeface="Tahoma" pitchFamily="34" charset="0"/>
              </a:rPr>
              <a:t>number</a:t>
            </a:r>
            <a:r>
              <a:rPr lang="hu-HU" sz="2000" b="1" dirty="0" smtClean="0">
                <a:solidFill>
                  <a:srgbClr val="C00000"/>
                </a:solidFill>
                <a:latin typeface="Tahoma" pitchFamily="34" charset="0"/>
                <a:ea typeface="Tahoma" pitchFamily="34" charset="0"/>
                <a:cs typeface="Tahoma" pitchFamily="34" charset="0"/>
              </a:rPr>
              <a:t> of </a:t>
            </a:r>
            <a:r>
              <a:rPr lang="hu-HU" sz="2000" b="1" dirty="0" err="1" smtClean="0">
                <a:solidFill>
                  <a:srgbClr val="C00000"/>
                </a:solidFill>
                <a:latin typeface="Tahoma" pitchFamily="34" charset="0"/>
                <a:ea typeface="Tahoma" pitchFamily="34" charset="0"/>
                <a:cs typeface="Tahoma" pitchFamily="34" charset="0"/>
              </a:rPr>
              <a:t>nodes</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reachable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from</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the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given</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node</a:t>
            </a:r>
            <a:endParaRPr lang="en-GB" sz="2000" b="1" dirty="0" err="1" smtClean="0">
              <a:solidFill>
                <a:srgbClr val="C0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5" name="Picture 5"/>
          <p:cNvPicPr>
            <a:picLocks noChangeAspect="1" noChangeArrowheads="1"/>
          </p:cNvPicPr>
          <p:nvPr/>
        </p:nvPicPr>
        <p:blipFill>
          <a:blip r:embed="rId3"/>
          <a:srcRect/>
          <a:stretch>
            <a:fillRect/>
          </a:stretch>
        </p:blipFill>
        <p:spPr bwMode="auto">
          <a:xfrm>
            <a:off x="838200" y="1447800"/>
            <a:ext cx="6238875" cy="4406900"/>
          </a:xfrm>
          <a:prstGeom prst="rect">
            <a:avLst/>
          </a:prstGeom>
          <a:noFill/>
          <a:ln w="9525">
            <a:noFill/>
            <a:miter lim="800000"/>
            <a:headEnd/>
            <a:tailEnd/>
          </a:ln>
          <a:effectLst/>
        </p:spPr>
      </p:pic>
      <p:sp>
        <p:nvSpPr>
          <p:cNvPr id="225286" name="Text Box 6"/>
          <p:cNvSpPr txBox="1">
            <a:spLocks noChangeArrowheads="1"/>
          </p:cNvSpPr>
          <p:nvPr/>
        </p:nvSpPr>
        <p:spPr bwMode="auto">
          <a:xfrm>
            <a:off x="974725" y="338138"/>
            <a:ext cx="6430963" cy="457200"/>
          </a:xfrm>
          <a:prstGeom prst="rect">
            <a:avLst/>
          </a:prstGeom>
          <a:noFill/>
          <a:ln w="9525">
            <a:noFill/>
            <a:miter lim="800000"/>
            <a:headEnd/>
            <a:tailEnd/>
          </a:ln>
          <a:effectLst/>
        </p:spPr>
        <p:txBody>
          <a:bodyPr wrap="none">
            <a:spAutoFit/>
          </a:bodyPr>
          <a:lstStyle/>
          <a:p>
            <a:r>
              <a:rPr lang="hu-HU"/>
              <a:t>Distribution of local reaching centralities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3"/>
          <a:srcRect/>
          <a:stretch>
            <a:fillRect/>
          </a:stretch>
        </p:blipFill>
        <p:spPr bwMode="auto">
          <a:xfrm>
            <a:off x="3276600" y="685800"/>
            <a:ext cx="3886200" cy="1012825"/>
          </a:xfrm>
          <a:prstGeom prst="rect">
            <a:avLst/>
          </a:prstGeom>
          <a:noFill/>
          <a:ln w="9525">
            <a:noFill/>
            <a:miter lim="800000"/>
            <a:headEnd/>
            <a:tailEnd/>
          </a:ln>
          <a:effectLst/>
        </p:spPr>
      </p:pic>
      <p:pic>
        <p:nvPicPr>
          <p:cNvPr id="246787" name="Picture 3"/>
          <p:cNvPicPr>
            <a:picLocks noChangeAspect="1" noChangeArrowheads="1"/>
          </p:cNvPicPr>
          <p:nvPr/>
        </p:nvPicPr>
        <p:blipFill>
          <a:blip r:embed="rId4"/>
          <a:srcRect/>
          <a:stretch>
            <a:fillRect/>
          </a:stretch>
        </p:blipFill>
        <p:spPr bwMode="auto">
          <a:xfrm>
            <a:off x="1905000" y="2743200"/>
            <a:ext cx="4038600" cy="911225"/>
          </a:xfrm>
          <a:prstGeom prst="rect">
            <a:avLst/>
          </a:prstGeom>
          <a:noFill/>
          <a:ln w="9525">
            <a:noFill/>
            <a:miter lim="800000"/>
            <a:headEnd/>
            <a:tailEnd/>
          </a:ln>
          <a:effectLst/>
        </p:spPr>
      </p:pic>
      <p:pic>
        <p:nvPicPr>
          <p:cNvPr id="246788" name="Picture 4"/>
          <p:cNvPicPr>
            <a:picLocks noChangeAspect="1" noChangeArrowheads="1"/>
          </p:cNvPicPr>
          <p:nvPr/>
        </p:nvPicPr>
        <p:blipFill>
          <a:blip r:embed="rId5"/>
          <a:srcRect/>
          <a:stretch>
            <a:fillRect/>
          </a:stretch>
        </p:blipFill>
        <p:spPr bwMode="auto">
          <a:xfrm>
            <a:off x="2438400" y="3657600"/>
            <a:ext cx="2514600" cy="1054100"/>
          </a:xfrm>
          <a:prstGeom prst="rect">
            <a:avLst/>
          </a:prstGeom>
          <a:noFill/>
          <a:ln w="9525">
            <a:noFill/>
            <a:miter lim="800000"/>
            <a:headEnd/>
            <a:tailEnd/>
          </a:ln>
          <a:effectLst/>
        </p:spPr>
      </p:pic>
      <p:pic>
        <p:nvPicPr>
          <p:cNvPr id="246789" name="Picture 5"/>
          <p:cNvPicPr>
            <a:picLocks noChangeAspect="1" noChangeArrowheads="1"/>
          </p:cNvPicPr>
          <p:nvPr/>
        </p:nvPicPr>
        <p:blipFill>
          <a:blip r:embed="rId6"/>
          <a:srcRect/>
          <a:stretch>
            <a:fillRect/>
          </a:stretch>
        </p:blipFill>
        <p:spPr bwMode="auto">
          <a:xfrm>
            <a:off x="1143000" y="4876800"/>
            <a:ext cx="6267450" cy="1654175"/>
          </a:xfrm>
          <a:prstGeom prst="rect">
            <a:avLst/>
          </a:prstGeom>
          <a:noFill/>
          <a:ln w="9525">
            <a:noFill/>
            <a:miter lim="800000"/>
            <a:headEnd/>
            <a:tailEnd/>
          </a:ln>
          <a:effectLst/>
        </p:spPr>
      </p:pic>
      <p:pic>
        <p:nvPicPr>
          <p:cNvPr id="246791" name="Picture 7"/>
          <p:cNvPicPr>
            <a:picLocks noChangeAspect="1" noChangeArrowheads="1"/>
          </p:cNvPicPr>
          <p:nvPr/>
        </p:nvPicPr>
        <p:blipFill>
          <a:blip r:embed="rId7"/>
          <a:srcRect/>
          <a:stretch>
            <a:fillRect/>
          </a:stretch>
        </p:blipFill>
        <p:spPr bwMode="auto">
          <a:xfrm>
            <a:off x="4495800" y="1905000"/>
            <a:ext cx="4648200" cy="712788"/>
          </a:xfrm>
          <a:prstGeom prst="rect">
            <a:avLst/>
          </a:prstGeom>
          <a:noFill/>
          <a:ln w="9525">
            <a:noFill/>
            <a:miter lim="800000"/>
            <a:headEnd/>
            <a:tailEnd/>
          </a:ln>
          <a:effectLst/>
        </p:spPr>
      </p:pic>
      <p:sp>
        <p:nvSpPr>
          <p:cNvPr id="246792" name="Text Box 8"/>
          <p:cNvSpPr txBox="1">
            <a:spLocks noChangeArrowheads="1"/>
          </p:cNvSpPr>
          <p:nvPr/>
        </p:nvSpPr>
        <p:spPr bwMode="auto">
          <a:xfrm>
            <a:off x="441325" y="-19050"/>
            <a:ext cx="6850063" cy="519113"/>
          </a:xfrm>
          <a:prstGeom prst="rect">
            <a:avLst/>
          </a:prstGeom>
          <a:noFill/>
          <a:ln w="9525">
            <a:noFill/>
            <a:miter lim="800000"/>
            <a:headEnd/>
            <a:tailEnd/>
          </a:ln>
          <a:effectLst/>
        </p:spPr>
        <p:txBody>
          <a:bodyPr wrap="none">
            <a:spAutoFit/>
          </a:bodyPr>
          <a:lstStyle/>
          <a:p>
            <a:r>
              <a:rPr lang="hu-HU" sz="2800">
                <a:solidFill>
                  <a:srgbClr val="339966"/>
                </a:solidFill>
              </a:rPr>
              <a:t>Local and global reaching centralities</a:t>
            </a:r>
            <a:endParaRPr lang="en-US" sz="2800">
              <a:solidFill>
                <a:srgbClr val="339966"/>
              </a:solidFill>
            </a:endParaRPr>
          </a:p>
        </p:txBody>
      </p:sp>
      <p:sp>
        <p:nvSpPr>
          <p:cNvPr id="246793" name="Text Box 9"/>
          <p:cNvSpPr txBox="1">
            <a:spLocks noChangeArrowheads="1"/>
          </p:cNvSpPr>
          <p:nvPr/>
        </p:nvSpPr>
        <p:spPr bwMode="auto">
          <a:xfrm>
            <a:off x="152400" y="838200"/>
            <a:ext cx="3216275" cy="701675"/>
          </a:xfrm>
          <a:prstGeom prst="rect">
            <a:avLst/>
          </a:prstGeom>
          <a:noFill/>
          <a:ln w="9525">
            <a:noFill/>
            <a:miter lim="800000"/>
            <a:headEnd/>
            <a:tailEnd/>
          </a:ln>
          <a:effectLst/>
        </p:spPr>
        <p:txBody>
          <a:bodyPr>
            <a:spAutoFit/>
          </a:bodyPr>
          <a:lstStyle/>
          <a:p>
            <a:r>
              <a:rPr lang="hu-HU" sz="2000" b="0"/>
              <a:t>Local: number of nodes  accessible from node </a:t>
            </a:r>
            <a:r>
              <a:rPr lang="hu-HU" sz="2000" b="0" i="1"/>
              <a:t>i</a:t>
            </a:r>
            <a:endParaRPr lang="en-US" sz="2000" b="0" i="1"/>
          </a:p>
        </p:txBody>
      </p:sp>
      <p:sp>
        <p:nvSpPr>
          <p:cNvPr id="246794" name="Text Box 10"/>
          <p:cNvSpPr txBox="1">
            <a:spLocks noChangeArrowheads="1"/>
          </p:cNvSpPr>
          <p:nvPr/>
        </p:nvSpPr>
        <p:spPr bwMode="auto">
          <a:xfrm>
            <a:off x="381000" y="2971800"/>
            <a:ext cx="1890713" cy="1917700"/>
          </a:xfrm>
          <a:prstGeom prst="rect">
            <a:avLst/>
          </a:prstGeom>
          <a:noFill/>
          <a:ln w="9525">
            <a:noFill/>
            <a:miter lim="800000"/>
            <a:headEnd/>
            <a:tailEnd/>
          </a:ln>
          <a:effectLst/>
        </p:spPr>
        <p:txBody>
          <a:bodyPr wrap="none">
            <a:spAutoFit/>
          </a:bodyPr>
          <a:lstStyle/>
          <a:p>
            <a:r>
              <a:rPr lang="hu-HU"/>
              <a:t>Global</a:t>
            </a:r>
          </a:p>
          <a:p>
            <a:endParaRPr lang="hu-HU"/>
          </a:p>
          <a:p>
            <a:endParaRPr lang="hu-HU"/>
          </a:p>
          <a:p>
            <a:r>
              <a:rPr lang="hu-HU"/>
              <a:t>normalized</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trong_hierarchy_0"/>
          <p:cNvPicPr>
            <a:picLocks noChangeAspect="1" noChangeArrowheads="1"/>
          </p:cNvPicPr>
          <p:nvPr/>
        </p:nvPicPr>
        <p:blipFill>
          <a:blip r:embed="rId2"/>
          <a:srcRect/>
          <a:stretch>
            <a:fillRect/>
          </a:stretch>
        </p:blipFill>
        <p:spPr bwMode="auto">
          <a:xfrm>
            <a:off x="285720" y="1785926"/>
            <a:ext cx="3932710" cy="4286280"/>
          </a:xfrm>
          <a:prstGeom prst="rect">
            <a:avLst/>
          </a:prstGeom>
          <a:noFill/>
        </p:spPr>
      </p:pic>
      <p:sp>
        <p:nvSpPr>
          <p:cNvPr id="5" name="Szövegdoboz 4"/>
          <p:cNvSpPr txBox="1"/>
          <p:nvPr/>
        </p:nvSpPr>
        <p:spPr>
          <a:xfrm>
            <a:off x="214282" y="428604"/>
            <a:ext cx="8643966" cy="1200329"/>
          </a:xfrm>
          <a:prstGeom prst="rect">
            <a:avLst/>
          </a:prstGeom>
          <a:noFill/>
          <a:ln>
            <a:solidFill>
              <a:schemeClr val="bg1"/>
            </a:solidFill>
          </a:ln>
        </p:spPr>
        <p:txBody>
          <a:bodyPr wrap="square" rtlCol="0">
            <a:spAutoFit/>
          </a:bodyPr>
          <a:lstStyle/>
          <a:p>
            <a:r>
              <a:rPr lang="hu-HU" sz="2400" b="1" dirty="0" err="1" smtClean="0">
                <a:solidFill>
                  <a:srgbClr val="C00000"/>
                </a:solidFill>
                <a:latin typeface="Tahoma" pitchFamily="34" charset="0"/>
                <a:ea typeface="Tahoma" pitchFamily="34" charset="0"/>
                <a:cs typeface="Tahoma" pitchFamily="34" charset="0"/>
              </a:rPr>
              <a:t>Visualization</a:t>
            </a:r>
            <a:r>
              <a:rPr lang="hu-HU" sz="2400" b="1" dirty="0" smtClean="0">
                <a:solidFill>
                  <a:srgbClr val="C00000"/>
                </a:solidFill>
                <a:latin typeface="Tahoma" pitchFamily="34" charset="0"/>
                <a:ea typeface="Tahoma" pitchFamily="34" charset="0"/>
                <a:cs typeface="Tahoma" pitchFamily="34" charset="0"/>
              </a:rPr>
              <a:t> of </a:t>
            </a:r>
            <a:r>
              <a:rPr lang="hu-HU" sz="2400" b="1" dirty="0" err="1" smtClean="0">
                <a:solidFill>
                  <a:srgbClr val="C00000"/>
                </a:solidFill>
                <a:latin typeface="Tahoma" pitchFamily="34" charset="0"/>
                <a:ea typeface="Tahoma" pitchFamily="34" charset="0"/>
                <a:cs typeface="Tahoma" pitchFamily="34" charset="0"/>
              </a:rPr>
              <a:t>the</a:t>
            </a:r>
            <a:r>
              <a:rPr lang="hu-HU" sz="2400" b="1" dirty="0" smtClean="0">
                <a:solidFill>
                  <a:srgbClr val="C00000"/>
                </a:solidFill>
                <a:latin typeface="Tahoma" pitchFamily="34" charset="0"/>
                <a:ea typeface="Tahoma" pitchFamily="34" charset="0"/>
                <a:cs typeface="Tahoma" pitchFamily="34" charset="0"/>
              </a:rPr>
              <a:t> </a:t>
            </a:r>
            <a:r>
              <a:rPr lang="hu-HU" sz="2400" b="1" dirty="0" err="1" smtClean="0">
                <a:solidFill>
                  <a:srgbClr val="C00000"/>
                </a:solidFill>
                <a:latin typeface="Tahoma" pitchFamily="34" charset="0"/>
                <a:ea typeface="Tahoma" pitchFamily="34" charset="0"/>
                <a:cs typeface="Tahoma" pitchFamily="34" charset="0"/>
              </a:rPr>
              <a:t>hierarchical</a:t>
            </a:r>
            <a:r>
              <a:rPr lang="hu-HU" sz="2400" b="1" dirty="0" smtClean="0">
                <a:solidFill>
                  <a:srgbClr val="C00000"/>
                </a:solidFill>
                <a:latin typeface="Tahoma" pitchFamily="34" charset="0"/>
                <a:ea typeface="Tahoma" pitchFamily="34" charset="0"/>
                <a:cs typeface="Tahoma" pitchFamily="34" charset="0"/>
              </a:rPr>
              <a:t> </a:t>
            </a:r>
            <a:r>
              <a:rPr lang="hu-HU" sz="2400" b="1" dirty="0" err="1" smtClean="0">
                <a:solidFill>
                  <a:srgbClr val="C00000"/>
                </a:solidFill>
                <a:latin typeface="Tahoma" pitchFamily="34" charset="0"/>
                <a:ea typeface="Tahoma" pitchFamily="34" charset="0"/>
                <a:cs typeface="Tahoma" pitchFamily="34" charset="0"/>
              </a:rPr>
              <a:t>structure</a:t>
            </a:r>
            <a:r>
              <a:rPr lang="hu-HU" sz="2400" b="1" dirty="0" smtClean="0">
                <a:solidFill>
                  <a:srgbClr val="C00000"/>
                </a:solidFill>
                <a:latin typeface="Tahoma" pitchFamily="34" charset="0"/>
                <a:ea typeface="Tahoma" pitchFamily="34" charset="0"/>
                <a:cs typeface="Tahoma" pitchFamily="34" charset="0"/>
              </a:rPr>
              <a:t> </a:t>
            </a:r>
            <a:r>
              <a:rPr lang="hu-HU" sz="2400" b="1" dirty="0" err="1" smtClean="0">
                <a:solidFill>
                  <a:srgbClr val="C00000"/>
                </a:solidFill>
                <a:latin typeface="Tahoma" pitchFamily="34" charset="0"/>
                <a:ea typeface="Tahoma" pitchFamily="34" charset="0"/>
                <a:cs typeface="Tahoma" pitchFamily="34" charset="0"/>
              </a:rPr>
              <a:t>of</a:t>
            </a:r>
            <a:r>
              <a:rPr lang="hu-HU" sz="2400" b="1" dirty="0" smtClean="0">
                <a:solidFill>
                  <a:srgbClr val="C00000"/>
                </a:solidFill>
                <a:latin typeface="Tahoma" pitchFamily="34" charset="0"/>
                <a:ea typeface="Tahoma" pitchFamily="34" charset="0"/>
                <a:cs typeface="Tahoma" pitchFamily="34" charset="0"/>
              </a:rPr>
              <a:t> a </a:t>
            </a:r>
            <a:r>
              <a:rPr lang="hu-HU" sz="2400" b="1" dirty="0" err="1" smtClean="0">
                <a:solidFill>
                  <a:srgbClr val="C00000"/>
                </a:solidFill>
                <a:latin typeface="Tahoma" pitchFamily="34" charset="0"/>
                <a:ea typeface="Tahoma" pitchFamily="34" charset="0"/>
                <a:cs typeface="Tahoma" pitchFamily="34" charset="0"/>
              </a:rPr>
              <a:t>network</a:t>
            </a:r>
            <a:r>
              <a:rPr lang="hu-HU" sz="2400" b="1" dirty="0" smtClean="0">
                <a:solidFill>
                  <a:srgbClr val="C00000"/>
                </a:solidFill>
                <a:latin typeface="Tahoma" pitchFamily="34" charset="0"/>
                <a:ea typeface="Tahoma" pitchFamily="34" charset="0"/>
                <a:cs typeface="Tahoma" pitchFamily="34" charset="0"/>
              </a:rPr>
              <a:t>        </a:t>
            </a:r>
          </a:p>
          <a:p>
            <a:r>
              <a:rPr lang="hu-HU" sz="2400" b="1" dirty="0" smtClean="0">
                <a:solidFill>
                  <a:srgbClr val="C00000"/>
                </a:solidFill>
                <a:latin typeface="Tahoma" pitchFamily="34" charset="0"/>
                <a:ea typeface="Tahoma" pitchFamily="34" charset="0"/>
                <a:cs typeface="Tahoma" pitchFamily="34" charset="0"/>
              </a:rPr>
              <a:t>         </a:t>
            </a:r>
            <a:r>
              <a:rPr lang="hu-HU" sz="2400" b="1" dirty="0" err="1" smtClean="0">
                <a:solidFill>
                  <a:srgbClr val="C00000"/>
                </a:solidFill>
                <a:latin typeface="Tahoma" pitchFamily="34" charset="0"/>
                <a:ea typeface="Tahoma" pitchFamily="34" charset="0"/>
                <a:cs typeface="Tahoma" pitchFamily="34" charset="0"/>
              </a:rPr>
              <a:t>with</a:t>
            </a:r>
            <a:r>
              <a:rPr lang="hu-HU" sz="2400" b="1" dirty="0" smtClean="0">
                <a:solidFill>
                  <a:srgbClr val="C00000"/>
                </a:solidFill>
                <a:latin typeface="Tahoma" pitchFamily="34" charset="0"/>
                <a:ea typeface="Tahoma" pitchFamily="34" charset="0"/>
                <a:cs typeface="Tahoma" pitchFamily="34" charset="0"/>
              </a:rPr>
              <a:t> an </a:t>
            </a:r>
            <a:r>
              <a:rPr lang="hu-HU" sz="2400" b="1" dirty="0" err="1" smtClean="0">
                <a:solidFill>
                  <a:srgbClr val="C00000"/>
                </a:solidFill>
                <a:latin typeface="Tahoma" pitchFamily="34" charset="0"/>
                <a:ea typeface="Tahoma" pitchFamily="34" charset="0"/>
                <a:cs typeface="Tahoma" pitchFamily="34" charset="0"/>
              </a:rPr>
              <a:t>intermediate</a:t>
            </a:r>
            <a:r>
              <a:rPr lang="hu-HU" sz="2400" b="1" dirty="0" smtClean="0">
                <a:solidFill>
                  <a:srgbClr val="C00000"/>
                </a:solidFill>
                <a:latin typeface="Tahoma" pitchFamily="34" charset="0"/>
                <a:ea typeface="Tahoma" pitchFamily="34" charset="0"/>
                <a:cs typeface="Tahoma" pitchFamily="34" charset="0"/>
              </a:rPr>
              <a:t> </a:t>
            </a:r>
            <a:r>
              <a:rPr lang="hu-HU" sz="2400" b="1" dirty="0" err="1" smtClean="0">
                <a:solidFill>
                  <a:srgbClr val="C00000"/>
                </a:solidFill>
                <a:latin typeface="Tahoma" pitchFamily="34" charset="0"/>
                <a:ea typeface="Tahoma" pitchFamily="34" charset="0"/>
                <a:cs typeface="Tahoma" pitchFamily="34" charset="0"/>
              </a:rPr>
              <a:t>level</a:t>
            </a:r>
            <a:r>
              <a:rPr lang="hu-HU" sz="2400" b="1" dirty="0" smtClean="0">
                <a:solidFill>
                  <a:srgbClr val="C00000"/>
                </a:solidFill>
                <a:latin typeface="Tahoma" pitchFamily="34" charset="0"/>
                <a:ea typeface="Tahoma" pitchFamily="34" charset="0"/>
                <a:cs typeface="Tahoma" pitchFamily="34" charset="0"/>
              </a:rPr>
              <a:t> of </a:t>
            </a:r>
            <a:r>
              <a:rPr lang="hu-HU" sz="2400" b="1" dirty="0" err="1" smtClean="0">
                <a:solidFill>
                  <a:srgbClr val="C00000"/>
                </a:solidFill>
                <a:latin typeface="Tahoma" pitchFamily="34" charset="0"/>
                <a:ea typeface="Tahoma" pitchFamily="34" charset="0"/>
                <a:cs typeface="Tahoma" pitchFamily="34" charset="0"/>
              </a:rPr>
              <a:t>hierarchy</a:t>
            </a:r>
            <a:endParaRPr lang="hu-HU" sz="2400" b="1" dirty="0" smtClean="0">
              <a:solidFill>
                <a:srgbClr val="C00000"/>
              </a:solidFill>
              <a:latin typeface="Tahoma" pitchFamily="34" charset="0"/>
              <a:ea typeface="Tahoma" pitchFamily="34" charset="0"/>
              <a:cs typeface="Tahoma" pitchFamily="34" charset="0"/>
            </a:endParaRPr>
          </a:p>
          <a:p>
            <a:r>
              <a:rPr lang="hu-HU" sz="2400" b="1" dirty="0" smtClean="0">
                <a:solidFill>
                  <a:schemeClr val="tx2">
                    <a:lumMod val="60000"/>
                    <a:lumOff val="40000"/>
                  </a:schemeClr>
                </a:solidFill>
                <a:latin typeface="Tahoma" pitchFamily="34" charset="0"/>
                <a:ea typeface="Tahoma" pitchFamily="34" charset="0"/>
                <a:cs typeface="Tahoma" pitchFamily="34" charset="0"/>
              </a:rPr>
              <a:t>               (</a:t>
            </a:r>
            <a:r>
              <a:rPr lang="hu-HU" sz="2400" b="1" dirty="0" err="1" smtClean="0">
                <a:solidFill>
                  <a:schemeClr val="tx2">
                    <a:lumMod val="60000"/>
                    <a:lumOff val="40000"/>
                  </a:schemeClr>
                </a:solidFill>
                <a:latin typeface="Tahoma" pitchFamily="34" charset="0"/>
                <a:ea typeface="Tahoma" pitchFamily="34" charset="0"/>
                <a:cs typeface="Tahoma" pitchFamily="34" charset="0"/>
              </a:rPr>
              <a:t>based</a:t>
            </a:r>
            <a:r>
              <a:rPr lang="hu-HU" sz="2400" b="1" dirty="0" smtClean="0">
                <a:solidFill>
                  <a:schemeClr val="tx2">
                    <a:lumMod val="60000"/>
                    <a:lumOff val="40000"/>
                  </a:schemeClr>
                </a:solidFill>
                <a:latin typeface="Tahoma" pitchFamily="34" charset="0"/>
                <a:ea typeface="Tahoma" pitchFamily="34" charset="0"/>
                <a:cs typeface="Tahoma" pitchFamily="34" charset="0"/>
              </a:rPr>
              <a:t> </a:t>
            </a:r>
            <a:r>
              <a:rPr lang="hu-HU" sz="2400" b="1" dirty="0" err="1" smtClean="0">
                <a:solidFill>
                  <a:schemeClr val="tx2">
                    <a:lumMod val="60000"/>
                    <a:lumOff val="40000"/>
                  </a:schemeClr>
                </a:solidFill>
                <a:latin typeface="Tahoma" pitchFamily="34" charset="0"/>
                <a:ea typeface="Tahoma" pitchFamily="34" charset="0"/>
                <a:cs typeface="Tahoma" pitchFamily="34" charset="0"/>
              </a:rPr>
              <a:t>on</a:t>
            </a:r>
            <a:r>
              <a:rPr lang="hu-HU" sz="2400" b="1" dirty="0" smtClean="0">
                <a:solidFill>
                  <a:schemeClr val="tx2">
                    <a:lumMod val="60000"/>
                    <a:lumOff val="40000"/>
                  </a:schemeClr>
                </a:solidFill>
                <a:latin typeface="Tahoma" pitchFamily="34" charset="0"/>
                <a:ea typeface="Tahoma" pitchFamily="34" charset="0"/>
                <a:cs typeface="Tahoma" pitchFamily="34" charset="0"/>
              </a:rPr>
              <a:t> </a:t>
            </a:r>
            <a:r>
              <a:rPr lang="hu-HU" sz="2400" b="1" dirty="0" err="1" smtClean="0">
                <a:solidFill>
                  <a:schemeClr val="tx2">
                    <a:lumMod val="60000"/>
                    <a:lumOff val="40000"/>
                  </a:schemeClr>
                </a:solidFill>
                <a:latin typeface="Tahoma" pitchFamily="34" charset="0"/>
                <a:ea typeface="Tahoma" pitchFamily="34" charset="0"/>
                <a:cs typeface="Tahoma" pitchFamily="34" charset="0"/>
              </a:rPr>
              <a:t>reaching</a:t>
            </a:r>
            <a:r>
              <a:rPr lang="hu-HU" sz="2400" b="1" dirty="0" smtClean="0">
                <a:solidFill>
                  <a:schemeClr val="tx2">
                    <a:lumMod val="60000"/>
                    <a:lumOff val="40000"/>
                  </a:schemeClr>
                </a:solidFill>
                <a:latin typeface="Tahoma" pitchFamily="34" charset="0"/>
                <a:ea typeface="Tahoma" pitchFamily="34" charset="0"/>
                <a:cs typeface="Tahoma" pitchFamily="34" charset="0"/>
              </a:rPr>
              <a:t> </a:t>
            </a:r>
            <a:r>
              <a:rPr lang="hu-HU" sz="2400" b="1" dirty="0" err="1" smtClean="0">
                <a:solidFill>
                  <a:schemeClr val="tx2">
                    <a:lumMod val="60000"/>
                    <a:lumOff val="40000"/>
                  </a:schemeClr>
                </a:solidFill>
                <a:latin typeface="Tahoma" pitchFamily="34" charset="0"/>
                <a:ea typeface="Tahoma" pitchFamily="34" charset="0"/>
                <a:cs typeface="Tahoma" pitchFamily="34" charset="0"/>
              </a:rPr>
              <a:t>centrality</a:t>
            </a:r>
            <a:r>
              <a:rPr lang="hu-HU" sz="2400" b="1" dirty="0" smtClean="0">
                <a:solidFill>
                  <a:schemeClr val="tx2">
                    <a:lumMod val="60000"/>
                    <a:lumOff val="40000"/>
                  </a:schemeClr>
                </a:solidFill>
                <a:latin typeface="Tahoma" pitchFamily="34" charset="0"/>
                <a:ea typeface="Tahoma" pitchFamily="34" charset="0"/>
                <a:cs typeface="Tahoma" pitchFamily="34" charset="0"/>
              </a:rPr>
              <a:t>)</a:t>
            </a:r>
            <a:endParaRPr lang="en-GB" sz="2400" b="1" dirty="0" err="1" smtClean="0">
              <a:solidFill>
                <a:schemeClr val="tx2">
                  <a:lumMod val="60000"/>
                  <a:lumOff val="40000"/>
                </a:schemeClr>
              </a:solidFill>
              <a:latin typeface="Tahoma" pitchFamily="34" charset="0"/>
              <a:ea typeface="Tahoma" pitchFamily="34" charset="0"/>
              <a:cs typeface="Tahoma" pitchFamily="34" charset="0"/>
            </a:endParaRPr>
          </a:p>
        </p:txBody>
      </p:sp>
      <p:sp>
        <p:nvSpPr>
          <p:cNvPr id="6" name="Szövegdoboz 5"/>
          <p:cNvSpPr txBox="1"/>
          <p:nvPr/>
        </p:nvSpPr>
        <p:spPr>
          <a:xfrm>
            <a:off x="857224" y="928670"/>
            <a:ext cx="45719" cy="461665"/>
          </a:xfrm>
          <a:prstGeom prst="rect">
            <a:avLst/>
          </a:prstGeom>
          <a:noFill/>
          <a:ln>
            <a:solidFill>
              <a:schemeClr val="bg1"/>
            </a:solidFill>
          </a:ln>
        </p:spPr>
        <p:txBody>
          <a:bodyPr wrap="square" rtlCol="0">
            <a:spAutoFit/>
          </a:bodyPr>
          <a:lstStyle/>
          <a:p>
            <a:endParaRPr lang="en-GB" sz="2400" b="1" dirty="0" err="1" smtClean="0">
              <a:solidFill>
                <a:srgbClr val="BF13BF"/>
              </a:solidFill>
              <a:latin typeface="Tahoma" pitchFamily="34" charset="0"/>
              <a:ea typeface="Tahoma" pitchFamily="34" charset="0"/>
              <a:cs typeface="Tahoma" pitchFamily="34" charset="0"/>
            </a:endParaRPr>
          </a:p>
        </p:txBody>
      </p:sp>
      <p:pic>
        <p:nvPicPr>
          <p:cNvPr id="1026" name="Picture 2" descr="C:\Users\vicsek\Documents\_talks\networks\figs-pictures\Liskaland_question1_reaching.png"/>
          <p:cNvPicPr>
            <a:picLocks noChangeAspect="1" noChangeArrowheads="1"/>
          </p:cNvPicPr>
          <p:nvPr/>
        </p:nvPicPr>
        <p:blipFill>
          <a:blip r:embed="rId3"/>
          <a:srcRect/>
          <a:stretch>
            <a:fillRect/>
          </a:stretch>
        </p:blipFill>
        <p:spPr bwMode="auto">
          <a:xfrm>
            <a:off x="4929190" y="1785926"/>
            <a:ext cx="3337560" cy="4357718"/>
          </a:xfrm>
          <a:prstGeom prst="rect">
            <a:avLst/>
          </a:prstGeom>
          <a:noFill/>
        </p:spPr>
      </p:pic>
      <p:sp>
        <p:nvSpPr>
          <p:cNvPr id="7" name="Szövegdoboz 6"/>
          <p:cNvSpPr txBox="1"/>
          <p:nvPr/>
        </p:nvSpPr>
        <p:spPr>
          <a:xfrm flipH="1">
            <a:off x="1142976" y="6286520"/>
            <a:ext cx="7072364" cy="400110"/>
          </a:xfrm>
          <a:prstGeom prst="rect">
            <a:avLst/>
          </a:prstGeom>
          <a:noFill/>
          <a:ln>
            <a:solidFill>
              <a:schemeClr val="bg1"/>
            </a:solidFill>
          </a:ln>
        </p:spPr>
        <p:txBody>
          <a:bodyPr wrap="square" rtlCol="0">
            <a:spAutoFit/>
          </a:bodyPr>
          <a:lstStyle/>
          <a:p>
            <a:r>
              <a:rPr lang="hu-HU" sz="2000" b="1" dirty="0" smtClean="0">
                <a:solidFill>
                  <a:srgbClr val="00B050"/>
                </a:solidFill>
                <a:latin typeface="Tahoma" pitchFamily="34" charset="0"/>
                <a:ea typeface="Tahoma" pitchFamily="34" charset="0"/>
                <a:cs typeface="Tahoma" pitchFamily="34" charset="0"/>
              </a:rPr>
              <a:t>„</a:t>
            </a:r>
            <a:r>
              <a:rPr lang="hu-HU" sz="2000" b="1" dirty="0" err="1" smtClean="0">
                <a:solidFill>
                  <a:srgbClr val="00B050"/>
                </a:solidFill>
                <a:latin typeface="Tahoma" pitchFamily="34" charset="0"/>
                <a:ea typeface="Tahoma" pitchFamily="34" charset="0"/>
                <a:cs typeface="Tahoma" pitchFamily="34" charset="0"/>
              </a:rPr>
              <a:t>Syntethic</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experiment</a:t>
            </a:r>
            <a:r>
              <a:rPr lang="hu-HU" sz="2000" b="1" dirty="0" smtClean="0">
                <a:solidFill>
                  <a:srgbClr val="00B050"/>
                </a:solidFill>
                <a:latin typeface="Tahoma" pitchFamily="34" charset="0"/>
                <a:ea typeface="Tahoma" pitchFamily="34" charset="0"/>
                <a:cs typeface="Tahoma" pitchFamily="34" charset="0"/>
              </a:rPr>
              <a:t>                                                      </a:t>
            </a:r>
            <a:endParaRPr lang="en-GB" sz="20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28596" y="142852"/>
            <a:ext cx="7500990" cy="1538883"/>
          </a:xfrm>
          <a:prstGeom prst="rect">
            <a:avLst/>
          </a:prstGeom>
        </p:spPr>
        <p:txBody>
          <a:bodyPr wrap="square">
            <a:spAutoFit/>
          </a:bodyPr>
          <a:lstStyle/>
          <a:p>
            <a:r>
              <a:rPr lang="hu-HU" sz="2000" b="1" dirty="0" smtClean="0">
                <a:solidFill>
                  <a:srgbClr val="00B050"/>
                </a:solidFill>
              </a:rPr>
              <a:t>The </a:t>
            </a:r>
            <a:r>
              <a:rPr lang="hu-HU" sz="2000" b="1" dirty="0" err="1" smtClean="0">
                <a:solidFill>
                  <a:srgbClr val="00B050"/>
                </a:solidFill>
              </a:rPr>
              <a:t>case</a:t>
            </a:r>
            <a:r>
              <a:rPr lang="hu-HU" sz="2000" b="1" dirty="0" smtClean="0">
                <a:solidFill>
                  <a:srgbClr val="00B050"/>
                </a:solidFill>
              </a:rPr>
              <a:t> of </a:t>
            </a:r>
            <a:r>
              <a:rPr lang="hu-HU" sz="2000" b="1" dirty="0" err="1" smtClean="0">
                <a:solidFill>
                  <a:srgbClr val="00B050"/>
                </a:solidFill>
              </a:rPr>
              <a:t>optimal</a:t>
            </a:r>
            <a:r>
              <a:rPr lang="hu-HU" sz="2000" b="1" dirty="0" smtClean="0">
                <a:solidFill>
                  <a:srgbClr val="00B050"/>
                </a:solidFill>
              </a:rPr>
              <a:t> </a:t>
            </a:r>
            <a:r>
              <a:rPr lang="hu-HU" sz="2000" b="1" dirty="0" err="1" smtClean="0">
                <a:solidFill>
                  <a:srgbClr val="00B050"/>
                </a:solidFill>
              </a:rPr>
              <a:t>order</a:t>
            </a:r>
            <a:r>
              <a:rPr lang="hu-HU" sz="2000" b="1" dirty="0" smtClean="0">
                <a:solidFill>
                  <a:srgbClr val="00B050"/>
                </a:solidFill>
              </a:rPr>
              <a:t> </a:t>
            </a:r>
            <a:r>
              <a:rPr lang="hu-HU" sz="2000" b="1" dirty="0" err="1" smtClean="0">
                <a:solidFill>
                  <a:srgbClr val="00B050"/>
                </a:solidFill>
              </a:rPr>
              <a:t>hierarchy</a:t>
            </a:r>
            <a:r>
              <a:rPr lang="hu-HU" sz="2000" b="1" dirty="0" smtClean="0">
                <a:solidFill>
                  <a:srgbClr val="00B050"/>
                </a:solidFill>
              </a:rPr>
              <a:t>:</a:t>
            </a:r>
          </a:p>
          <a:p>
            <a:endParaRPr lang="en-GB" dirty="0" smtClean="0"/>
          </a:p>
          <a:p>
            <a:r>
              <a:rPr lang="en-GB" sz="2800" b="1" dirty="0" smtClean="0">
                <a:solidFill>
                  <a:srgbClr val="C00000"/>
                </a:solidFill>
              </a:rPr>
              <a:t>Group performance is maximized by</a:t>
            </a:r>
            <a:r>
              <a:rPr lang="hu-HU" sz="2800" b="1" dirty="0" smtClean="0">
                <a:solidFill>
                  <a:srgbClr val="C00000"/>
                </a:solidFill>
              </a:rPr>
              <a:t> </a:t>
            </a:r>
            <a:r>
              <a:rPr lang="en-GB" sz="2800" b="1" dirty="0" smtClean="0">
                <a:solidFill>
                  <a:srgbClr val="C00000"/>
                </a:solidFill>
              </a:rPr>
              <a:t>hierarchical competence distribution </a:t>
            </a:r>
            <a:endParaRPr lang="en-GB" sz="2800" b="1" dirty="0">
              <a:solidFill>
                <a:srgbClr val="C00000"/>
              </a:solidFill>
            </a:endParaRPr>
          </a:p>
        </p:txBody>
      </p:sp>
      <p:sp>
        <p:nvSpPr>
          <p:cNvPr id="4" name="Téglalap 3"/>
          <p:cNvSpPr/>
          <p:nvPr/>
        </p:nvSpPr>
        <p:spPr>
          <a:xfrm>
            <a:off x="500034" y="2357430"/>
            <a:ext cx="7072362" cy="3785652"/>
          </a:xfrm>
          <a:prstGeom prst="rect">
            <a:avLst/>
          </a:prstGeom>
        </p:spPr>
        <p:txBody>
          <a:bodyPr wrap="square">
            <a:spAutoFit/>
          </a:bodyPr>
          <a:lstStyle/>
          <a:p>
            <a:endParaRPr lang="en-GB" sz="2000" dirty="0" smtClean="0"/>
          </a:p>
          <a:p>
            <a:r>
              <a:rPr lang="en-GB" sz="2000" dirty="0" smtClean="0"/>
              <a:t> </a:t>
            </a:r>
            <a:r>
              <a:rPr lang="hu-HU" sz="2000" b="1" dirty="0" err="1" smtClean="0"/>
              <a:t>Our</a:t>
            </a:r>
            <a:r>
              <a:rPr lang="en-GB" sz="2000" b="1" dirty="0" smtClean="0"/>
              <a:t> results were obtained by optimizing the group behaviour of </a:t>
            </a:r>
            <a:r>
              <a:rPr lang="hu-HU" sz="2000" b="1" dirty="0" err="1" smtClean="0"/>
              <a:t>the</a:t>
            </a:r>
            <a:r>
              <a:rPr lang="en-GB" sz="2000" b="1" dirty="0" smtClean="0"/>
              <a:t> models </a:t>
            </a:r>
            <a:r>
              <a:rPr lang="hu-HU" sz="2000" b="1" dirty="0" err="1" smtClean="0"/>
              <a:t>we</a:t>
            </a:r>
            <a:r>
              <a:rPr lang="hu-HU" sz="2000" b="1" dirty="0" smtClean="0"/>
              <a:t> </a:t>
            </a:r>
            <a:r>
              <a:rPr lang="hu-HU" sz="2000" b="1" dirty="0" err="1" smtClean="0"/>
              <a:t>introduced</a:t>
            </a:r>
            <a:r>
              <a:rPr lang="hu-HU" sz="2000" b="1" dirty="0" smtClean="0"/>
              <a:t> </a:t>
            </a:r>
            <a:r>
              <a:rPr lang="hu-HU" sz="2000" b="1" dirty="0" err="1" smtClean="0"/>
              <a:t>through</a:t>
            </a:r>
            <a:r>
              <a:rPr lang="en-GB" sz="2000" b="1" dirty="0" smtClean="0"/>
              <a:t> identifying the best performing distributions for both the competences </a:t>
            </a:r>
            <a:r>
              <a:rPr lang="hu-HU" sz="2000" b="1" dirty="0" smtClean="0"/>
              <a:t>(</a:t>
            </a:r>
            <a:r>
              <a:rPr lang="hu-HU" sz="2000" b="1" dirty="0" err="1" smtClean="0"/>
              <a:t>level</a:t>
            </a:r>
            <a:r>
              <a:rPr lang="hu-HU" sz="2000" b="1" dirty="0" smtClean="0"/>
              <a:t> of </a:t>
            </a:r>
            <a:r>
              <a:rPr lang="hu-HU" sz="2000" b="1" dirty="0" err="1" smtClean="0"/>
              <a:t>contribution</a:t>
            </a:r>
            <a:r>
              <a:rPr lang="hu-HU" sz="2000" b="1" dirty="0" smtClean="0"/>
              <a:t> </a:t>
            </a:r>
            <a:r>
              <a:rPr lang="hu-HU" sz="2000" b="1" dirty="0" err="1" smtClean="0"/>
              <a:t>to</a:t>
            </a:r>
            <a:r>
              <a:rPr lang="hu-HU" sz="2000" b="1" dirty="0" smtClean="0"/>
              <a:t> </a:t>
            </a:r>
            <a:r>
              <a:rPr lang="hu-HU" sz="2000" b="1" dirty="0" err="1" smtClean="0"/>
              <a:t>the</a:t>
            </a:r>
            <a:r>
              <a:rPr lang="hu-HU" sz="2000" b="1" dirty="0" smtClean="0"/>
              <a:t> </a:t>
            </a:r>
            <a:r>
              <a:rPr lang="hu-HU" sz="2000" b="1" dirty="0" err="1" smtClean="0"/>
              <a:t>best</a:t>
            </a:r>
            <a:r>
              <a:rPr lang="hu-HU" sz="2000" b="1" dirty="0" smtClean="0"/>
              <a:t> </a:t>
            </a:r>
            <a:r>
              <a:rPr lang="hu-HU" sz="2000" b="1" dirty="0" err="1" smtClean="0"/>
              <a:t>solution</a:t>
            </a:r>
            <a:r>
              <a:rPr lang="hu-HU" sz="2000" b="1" dirty="0" smtClean="0"/>
              <a:t>) </a:t>
            </a:r>
            <a:r>
              <a:rPr lang="en-GB" sz="2000" b="1" dirty="0" smtClean="0"/>
              <a:t>and for the members’ flexibilities/</a:t>
            </a:r>
            <a:r>
              <a:rPr lang="en-GB" sz="2000" b="1" dirty="0" err="1" smtClean="0"/>
              <a:t>pliancies</a:t>
            </a:r>
            <a:r>
              <a:rPr lang="en-GB" sz="2000" b="1" dirty="0" smtClean="0"/>
              <a:t> (willingness to comply with group mates)</a:t>
            </a:r>
            <a:r>
              <a:rPr lang="hu-HU" sz="2000" b="1" dirty="0" smtClean="0"/>
              <a:t>.</a:t>
            </a:r>
          </a:p>
          <a:p>
            <a:endParaRPr lang="hu-HU" sz="2000" b="1" dirty="0" smtClean="0"/>
          </a:p>
          <a:p>
            <a:endParaRPr lang="hu-HU" sz="2000" b="1" dirty="0" smtClean="0"/>
          </a:p>
          <a:p>
            <a:r>
              <a:rPr lang="en-GB" sz="2000" b="1" dirty="0" smtClean="0"/>
              <a:t> Potential applications include choosing the best</a:t>
            </a:r>
            <a:r>
              <a:rPr lang="hu-HU" sz="2000" b="1" dirty="0" smtClean="0"/>
              <a:t> </a:t>
            </a:r>
            <a:r>
              <a:rPr lang="hu-HU" sz="2000" b="1" dirty="0" err="1" smtClean="0"/>
              <a:t>composition</a:t>
            </a:r>
            <a:r>
              <a:rPr lang="hu-HU" sz="2000" b="1" dirty="0" smtClean="0"/>
              <a:t> </a:t>
            </a:r>
            <a:r>
              <a:rPr lang="hu-HU" sz="2000" b="1" dirty="0" err="1" smtClean="0"/>
              <a:t>for</a:t>
            </a:r>
            <a:r>
              <a:rPr lang="hu-HU" sz="2000" b="1" dirty="0" smtClean="0"/>
              <a:t> a team, </a:t>
            </a:r>
            <a:r>
              <a:rPr lang="hu-HU" sz="2000" b="1" dirty="0" err="1" smtClean="0"/>
              <a:t>where</a:t>
            </a:r>
            <a:r>
              <a:rPr lang="hu-HU" sz="2000" b="1" dirty="0" smtClean="0"/>
              <a:t> „</a:t>
            </a:r>
            <a:r>
              <a:rPr lang="hu-HU" sz="2000" b="1" dirty="0" err="1" smtClean="0"/>
              <a:t>best</a:t>
            </a:r>
            <a:r>
              <a:rPr lang="hu-HU" sz="2000" b="1" dirty="0" smtClean="0"/>
              <a:t>” </a:t>
            </a:r>
            <a:r>
              <a:rPr lang="hu-HU" sz="2000" b="1" dirty="0" err="1" smtClean="0"/>
              <a:t>means</a:t>
            </a:r>
            <a:r>
              <a:rPr lang="hu-HU" sz="2000" b="1" dirty="0" smtClean="0"/>
              <a:t> </a:t>
            </a:r>
            <a:r>
              <a:rPr lang="hu-HU" sz="2000" b="1" dirty="0" err="1" smtClean="0"/>
              <a:t>better</a:t>
            </a:r>
            <a:r>
              <a:rPr lang="hu-HU" sz="2000" b="1" dirty="0" smtClean="0"/>
              <a:t> performance </a:t>
            </a:r>
            <a:r>
              <a:rPr lang="hu-HU" sz="2000" b="1" dirty="0" err="1" smtClean="0"/>
              <a:t>using</a:t>
            </a:r>
            <a:r>
              <a:rPr lang="hu-HU" sz="2000" b="1" dirty="0" smtClean="0"/>
              <a:t> </a:t>
            </a:r>
            <a:r>
              <a:rPr lang="hu-HU" sz="2000" b="1" dirty="0" err="1" smtClean="0"/>
              <a:t>the</a:t>
            </a:r>
            <a:r>
              <a:rPr lang="hu-HU" sz="2000" b="1" dirty="0" smtClean="0"/>
              <a:t> </a:t>
            </a:r>
            <a:r>
              <a:rPr lang="hu-HU" sz="2000" b="1" dirty="0" err="1" smtClean="0"/>
              <a:t>smallest</a:t>
            </a:r>
            <a:r>
              <a:rPr lang="hu-HU" sz="2000" b="1" dirty="0" smtClean="0"/>
              <a:t> </a:t>
            </a:r>
            <a:r>
              <a:rPr lang="hu-HU" sz="2000" b="1" dirty="0" err="1" smtClean="0"/>
              <a:t>possible</a:t>
            </a:r>
            <a:r>
              <a:rPr lang="hu-HU" sz="2000" b="1" dirty="0" smtClean="0"/>
              <a:t> </a:t>
            </a:r>
            <a:r>
              <a:rPr lang="hu-HU" sz="2000" b="1" dirty="0" err="1" smtClean="0"/>
              <a:t>amount</a:t>
            </a:r>
            <a:r>
              <a:rPr lang="hu-HU" sz="2000" b="1" dirty="0" smtClean="0"/>
              <a:t> of </a:t>
            </a:r>
            <a:r>
              <a:rPr lang="hu-HU" sz="2000" b="1" dirty="0" err="1" smtClean="0"/>
              <a:t>resources</a:t>
            </a:r>
            <a:r>
              <a:rPr lang="hu-HU" sz="2000" b="1" dirty="0" smtClean="0"/>
              <a:t> („</a:t>
            </a:r>
            <a:r>
              <a:rPr lang="hu-HU" sz="2000" b="1" dirty="0" err="1" smtClean="0"/>
              <a:t>competence</a:t>
            </a:r>
            <a:r>
              <a:rPr lang="hu-HU" sz="2000" b="1" dirty="0" smtClean="0"/>
              <a:t> </a:t>
            </a:r>
            <a:r>
              <a:rPr lang="hu-HU" sz="2000" b="1" dirty="0" err="1" smtClean="0"/>
              <a:t>costs</a:t>
            </a:r>
            <a:r>
              <a:rPr lang="hu-HU" sz="2000" b="1" dirty="0" smtClean="0"/>
              <a:t> </a:t>
            </a:r>
            <a:r>
              <a:rPr lang="hu-HU" sz="2000" b="1" dirty="0" err="1" smtClean="0"/>
              <a:t>money</a:t>
            </a:r>
            <a:r>
              <a:rPr lang="hu-HU" sz="2000" b="1" dirty="0" smtClean="0"/>
              <a:t>”)</a:t>
            </a:r>
            <a:endParaRPr lang="en-GB"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7158" y="0"/>
            <a:ext cx="8358246" cy="7109639"/>
          </a:xfrm>
          <a:prstGeom prst="rect">
            <a:avLst/>
          </a:prstGeom>
        </p:spPr>
        <p:txBody>
          <a:bodyPr wrap="square">
            <a:spAutoFit/>
          </a:bodyPr>
          <a:lstStyle/>
          <a:p>
            <a:endParaRPr lang="hu-HU" b="1" dirty="0" smtClean="0"/>
          </a:p>
          <a:p>
            <a:r>
              <a:rPr lang="en-GB" sz="2000" b="1" dirty="0" smtClean="0"/>
              <a:t>One of our main observations/statements is that most of the tasks to be completed </a:t>
            </a:r>
            <a:r>
              <a:rPr lang="hu-HU" sz="2000" b="1" dirty="0" err="1" smtClean="0"/>
              <a:t>during</a:t>
            </a:r>
            <a:r>
              <a:rPr lang="en-GB" sz="2000" b="1" dirty="0" smtClean="0"/>
              <a:t> collective decision making can be reduced to </a:t>
            </a:r>
            <a:r>
              <a:rPr lang="hu-HU" sz="2000" b="1" dirty="0" smtClean="0"/>
              <a:t>an</a:t>
            </a:r>
            <a:r>
              <a:rPr lang="en-GB" sz="2000" b="1" dirty="0" smtClean="0"/>
              <a:t> “estimation” </a:t>
            </a:r>
            <a:r>
              <a:rPr lang="hu-HU" sz="2000" b="1" dirty="0" smtClean="0"/>
              <a:t>(of </a:t>
            </a:r>
            <a:r>
              <a:rPr lang="hu-HU" sz="2000" b="1" dirty="0" err="1" smtClean="0"/>
              <a:t>the</a:t>
            </a:r>
            <a:r>
              <a:rPr lang="hu-HU" sz="2000" b="1" dirty="0" smtClean="0"/>
              <a:t> </a:t>
            </a:r>
            <a:r>
              <a:rPr lang="hu-HU" sz="2000" b="1" dirty="0" err="1" smtClean="0"/>
              <a:t>best</a:t>
            </a:r>
            <a:r>
              <a:rPr lang="hu-HU" sz="2000" b="1" dirty="0" smtClean="0"/>
              <a:t> </a:t>
            </a:r>
            <a:r>
              <a:rPr lang="hu-HU" sz="2000" b="1" dirty="0" err="1" smtClean="0"/>
              <a:t>solution</a:t>
            </a:r>
            <a:r>
              <a:rPr lang="hu-HU" sz="2000" b="1" dirty="0" smtClean="0"/>
              <a:t>) </a:t>
            </a:r>
            <a:r>
              <a:rPr lang="en-GB" sz="2000" b="1" dirty="0" smtClean="0"/>
              <a:t>paradigm. </a:t>
            </a:r>
            <a:endParaRPr lang="hu-HU" sz="2000" b="1" dirty="0" smtClean="0"/>
          </a:p>
          <a:p>
            <a:endParaRPr lang="hu-HU" sz="2000" b="1" dirty="0" smtClean="0"/>
          </a:p>
          <a:p>
            <a:r>
              <a:rPr lang="en-GB" sz="2000" b="1" dirty="0" smtClean="0"/>
              <a:t>We consider the following general situation: finding the best solution happens in rounds of interactions during which </a:t>
            </a:r>
            <a:endParaRPr lang="hu-HU" sz="2000" b="1" dirty="0" smtClean="0"/>
          </a:p>
          <a:p>
            <a:endParaRPr lang="hu-HU" sz="2000" b="1" dirty="0" smtClean="0"/>
          </a:p>
          <a:p>
            <a:endParaRPr lang="en-GB" sz="2000" b="1" dirty="0" smtClean="0"/>
          </a:p>
          <a:p>
            <a:r>
              <a:rPr lang="en-GB" sz="2000" b="1" dirty="0" smtClean="0"/>
              <a:t>- each individual makes an estimation of the best solution based on its competence </a:t>
            </a:r>
          </a:p>
          <a:p>
            <a:r>
              <a:rPr lang="en-GB" sz="2000" b="1" dirty="0" smtClean="0"/>
              <a:t>(ranging from small to very good), and from the behaviours of its neighbours </a:t>
            </a:r>
          </a:p>
          <a:p>
            <a:r>
              <a:rPr lang="en-GB" sz="2000" b="1" dirty="0" smtClean="0"/>
              <a:t>(neighbours being represented by nodes of various networks). </a:t>
            </a:r>
            <a:endParaRPr lang="hu-HU" sz="2000" b="1" dirty="0" smtClean="0"/>
          </a:p>
          <a:p>
            <a:endParaRPr lang="en-GB" sz="2000" b="1" dirty="0" smtClean="0"/>
          </a:p>
          <a:p>
            <a:r>
              <a:rPr lang="en-GB" sz="2000" b="1" dirty="0" smtClean="0"/>
              <a:t>- the actual choice of the members also depends on their varying flexibilities </a:t>
            </a:r>
          </a:p>
          <a:p>
            <a:r>
              <a:rPr lang="en-GB" sz="2000" b="1" dirty="0" smtClean="0"/>
              <a:t>(</a:t>
            </a:r>
            <a:r>
              <a:rPr lang="en-GB" sz="2000" b="1" dirty="0" err="1" smtClean="0"/>
              <a:t>pliancies</a:t>
            </a:r>
            <a:r>
              <a:rPr lang="en-GB" sz="2000" b="1" dirty="0" smtClean="0"/>
              <a:t>, i.e., the level to which they are willing to adopt the choices of </a:t>
            </a:r>
          </a:p>
          <a:p>
            <a:r>
              <a:rPr lang="en-GB" sz="2000" b="1" dirty="0" smtClean="0"/>
              <a:t>their neighbours) </a:t>
            </a:r>
            <a:endParaRPr lang="hu-HU" sz="2000" b="1" dirty="0" smtClean="0"/>
          </a:p>
          <a:p>
            <a:endParaRPr lang="en-GB" sz="2000" b="1" dirty="0" smtClean="0"/>
          </a:p>
          <a:p>
            <a:pPr>
              <a:buFontTx/>
              <a:buChar char="-"/>
            </a:pPr>
            <a:r>
              <a:rPr lang="en-GB" sz="2000" b="1" dirty="0" smtClean="0"/>
              <a:t>a collective “guess” about the true solution is made </a:t>
            </a:r>
            <a:endParaRPr lang="hu-HU" sz="2000" b="1" dirty="0" smtClean="0"/>
          </a:p>
          <a:p>
            <a:pPr>
              <a:buFontTx/>
              <a:buChar char="-"/>
            </a:pPr>
            <a:endParaRPr lang="hu-HU" sz="2000" b="1" dirty="0" smtClean="0"/>
          </a:p>
          <a:p>
            <a:pPr>
              <a:buFontTx/>
              <a:buChar char="-"/>
            </a:pPr>
            <a:endParaRPr lang="hu-HU" sz="2000" b="1" dirty="0" smtClean="0"/>
          </a:p>
          <a:p>
            <a:r>
              <a:rPr lang="hu-HU" sz="2000" b="1" dirty="0" smtClean="0"/>
              <a:t>(</a:t>
            </a:r>
            <a:r>
              <a:rPr lang="hu-HU" sz="2000" b="1" dirty="0" err="1" smtClean="0"/>
              <a:t>then</a:t>
            </a:r>
            <a:r>
              <a:rPr lang="hu-HU" sz="2000" b="1" dirty="0" smtClean="0"/>
              <a:t> a </a:t>
            </a:r>
            <a:r>
              <a:rPr lang="hu-HU" sz="2000" b="1" dirty="0" err="1" smtClean="0"/>
              <a:t>new</a:t>
            </a:r>
            <a:r>
              <a:rPr lang="hu-HU" sz="2000" b="1" dirty="0" smtClean="0"/>
              <a:t> </a:t>
            </a:r>
            <a:r>
              <a:rPr lang="hu-HU" sz="2000" b="1" dirty="0" err="1" smtClean="0"/>
              <a:t>round</a:t>
            </a:r>
            <a:r>
              <a:rPr lang="hu-HU" sz="2000" b="1" dirty="0" smtClean="0"/>
              <a:t> </a:t>
            </a:r>
            <a:r>
              <a:rPr lang="hu-HU" sz="2000" b="1" dirty="0" err="1" smtClean="0"/>
              <a:t>starts</a:t>
            </a:r>
            <a:r>
              <a:rPr lang="hu-HU" sz="2000" b="1" dirty="0" smtClean="0"/>
              <a:t>)</a:t>
            </a:r>
            <a:endParaRPr lang="en-GB" sz="2000" b="1"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2852"/>
            <a:ext cx="8858280" cy="4708981"/>
          </a:xfrm>
          <a:prstGeom prst="rect">
            <a:avLst/>
          </a:prstGeom>
        </p:spPr>
        <p:txBody>
          <a:bodyPr wrap="square">
            <a:spAutoFit/>
          </a:bodyPr>
          <a:lstStyle/>
          <a:p>
            <a:r>
              <a:rPr lang="en-GB" b="1" dirty="0" smtClean="0">
                <a:solidFill>
                  <a:srgbClr val="00B050"/>
                </a:solidFill>
              </a:rPr>
              <a:t>Thus, we define</a:t>
            </a:r>
            <a:r>
              <a:rPr lang="hu-HU" b="1" dirty="0" smtClean="0">
                <a:solidFill>
                  <a:srgbClr val="00B050"/>
                </a:solidFill>
              </a:rPr>
              <a:t>d </a:t>
            </a:r>
            <a:r>
              <a:rPr lang="hu-HU" b="1" dirty="0" err="1" smtClean="0">
                <a:solidFill>
                  <a:srgbClr val="00B050"/>
                </a:solidFill>
              </a:rPr>
              <a:t>four</a:t>
            </a:r>
            <a:r>
              <a:rPr lang="hu-HU" b="1" dirty="0" smtClean="0">
                <a:solidFill>
                  <a:srgbClr val="00B050"/>
                </a:solidFill>
              </a:rPr>
              <a:t> </a:t>
            </a:r>
            <a:r>
              <a:rPr lang="hu-HU" b="1" dirty="0" err="1" smtClean="0">
                <a:solidFill>
                  <a:srgbClr val="00B050"/>
                </a:solidFill>
              </a:rPr>
              <a:t>generic</a:t>
            </a:r>
            <a:r>
              <a:rPr lang="hu-HU" b="1" dirty="0" smtClean="0">
                <a:solidFill>
                  <a:srgbClr val="00B050"/>
                </a:solidFill>
              </a:rPr>
              <a:t> </a:t>
            </a:r>
            <a:r>
              <a:rPr lang="en-GB" b="1" dirty="0" smtClean="0">
                <a:solidFill>
                  <a:srgbClr val="00B050"/>
                </a:solidFill>
              </a:rPr>
              <a:t> Group Performance Maximization</a:t>
            </a:r>
            <a:r>
              <a:rPr lang="hu-HU" b="1" dirty="0" smtClean="0">
                <a:solidFill>
                  <a:srgbClr val="00B050"/>
                </a:solidFill>
              </a:rPr>
              <a:t> </a:t>
            </a:r>
            <a:r>
              <a:rPr lang="hu-HU" b="1" dirty="0" err="1" smtClean="0">
                <a:solidFill>
                  <a:srgbClr val="00B050"/>
                </a:solidFill>
              </a:rPr>
              <a:t>Models</a:t>
            </a:r>
            <a:r>
              <a:rPr lang="hu-HU" dirty="0" smtClean="0">
                <a:solidFill>
                  <a:srgbClr val="00B050"/>
                </a:solidFill>
              </a:rPr>
              <a:t>.</a:t>
            </a:r>
          </a:p>
          <a:p>
            <a:endParaRPr lang="hu-HU" dirty="0" smtClean="0"/>
          </a:p>
          <a:p>
            <a:r>
              <a:rPr lang="en-GB" dirty="0" smtClean="0"/>
              <a:t>Because of the simplicity of our GPMMs, many real-life tasks can be mapped on each of them. The quality of the groups’ performance, </a:t>
            </a:r>
            <a:r>
              <a:rPr lang="en-GB" i="1" dirty="0" err="1" smtClean="0"/>
              <a:t>Pe</a:t>
            </a:r>
            <a:r>
              <a:rPr lang="en-GB" dirty="0" smtClean="0"/>
              <a:t>, is quantifiable and characterized by a parameter with values in the [0, 1] interval. </a:t>
            </a:r>
            <a:endParaRPr lang="hu-HU" dirty="0" smtClean="0"/>
          </a:p>
          <a:p>
            <a:endParaRPr lang="hu-HU" baseline="-25000" dirty="0" smtClean="0"/>
          </a:p>
          <a:p>
            <a:r>
              <a:rPr lang="hu-HU" dirty="0" err="1" smtClean="0"/>
              <a:t>Individual</a:t>
            </a:r>
            <a:r>
              <a:rPr lang="hu-HU" dirty="0" smtClean="0"/>
              <a:t> </a:t>
            </a:r>
            <a:r>
              <a:rPr lang="hu-HU" baseline="-25000" dirty="0" smtClean="0"/>
              <a:t>i</a:t>
            </a:r>
            <a:r>
              <a:rPr lang="hu-HU" dirty="0" smtClean="0"/>
              <a:t> has a </a:t>
            </a:r>
            <a:r>
              <a:rPr lang="hu-HU" dirty="0" err="1" smtClean="0"/>
              <a:t>competence</a:t>
            </a:r>
            <a:r>
              <a:rPr lang="hu-HU" dirty="0" smtClean="0"/>
              <a:t> </a:t>
            </a:r>
            <a:r>
              <a:rPr lang="hu-HU" dirty="0" err="1" smtClean="0"/>
              <a:t>level</a:t>
            </a:r>
            <a:r>
              <a:rPr lang="hu-HU" dirty="0" smtClean="0"/>
              <a:t> </a:t>
            </a:r>
            <a:r>
              <a:rPr lang="en-GB" i="1" dirty="0" smtClean="0"/>
              <a:t>Co</a:t>
            </a:r>
            <a:r>
              <a:rPr lang="hu-HU" i="1" baseline="-25000" dirty="0" smtClean="0"/>
              <a:t>i</a:t>
            </a:r>
            <a:r>
              <a:rPr lang="en-GB" i="1" dirty="0" smtClean="0"/>
              <a:t>. </a:t>
            </a:r>
            <a:r>
              <a:rPr lang="en-GB" i="1" dirty="0" err="1" smtClean="0"/>
              <a:t>Co</a:t>
            </a:r>
            <a:r>
              <a:rPr lang="en-GB" i="1" baseline="-25000" dirty="0" err="1" smtClean="0"/>
              <a:t>i</a:t>
            </a:r>
            <a:r>
              <a:rPr lang="en-GB" i="1" dirty="0" smtClean="0"/>
              <a:t> </a:t>
            </a:r>
            <a:r>
              <a:rPr lang="en-GB" dirty="0" smtClean="0"/>
              <a:t>also takes values from the [0, 1] interval. Each model/game consists of iterative steps. (</a:t>
            </a:r>
            <a:r>
              <a:rPr lang="en-GB" dirty="0" err="1" smtClean="0"/>
              <a:t>i</a:t>
            </a:r>
            <a:r>
              <a:rPr lang="en-GB" dirty="0" smtClean="0"/>
              <a:t>) The behaviour </a:t>
            </a:r>
            <a:r>
              <a:rPr lang="en-GB" i="1" dirty="0" err="1" smtClean="0"/>
              <a:t>Be</a:t>
            </a:r>
            <a:r>
              <a:rPr lang="en-GB" i="1" baseline="-25000" dirty="0" err="1" smtClean="0"/>
              <a:t>i</a:t>
            </a:r>
            <a:r>
              <a:rPr lang="en-GB" i="1" dirty="0" smtClean="0"/>
              <a:t>(t+1)</a:t>
            </a:r>
            <a:r>
              <a:rPr lang="en-GB" dirty="0" smtClean="0"/>
              <a:t> of agent (member) </a:t>
            </a:r>
            <a:r>
              <a:rPr lang="en-GB" i="1" dirty="0" err="1" smtClean="0"/>
              <a:t>i</a:t>
            </a:r>
            <a:r>
              <a:rPr lang="en-GB" dirty="0" smtClean="0"/>
              <a:t> at time step </a:t>
            </a:r>
            <a:r>
              <a:rPr lang="en-GB" i="1" dirty="0" smtClean="0"/>
              <a:t>t</a:t>
            </a:r>
            <a:r>
              <a:rPr lang="en-GB" dirty="0" smtClean="0"/>
              <a:t>+1, depends both on its own estimation </a:t>
            </a:r>
            <a:r>
              <a:rPr lang="en-GB" i="1" dirty="0" smtClean="0"/>
              <a:t>f(</a:t>
            </a:r>
            <a:r>
              <a:rPr lang="en-GB" i="1" dirty="0" err="1" smtClean="0"/>
              <a:t>Co</a:t>
            </a:r>
            <a:r>
              <a:rPr lang="en-GB" i="1" baseline="-25000" dirty="0" err="1" smtClean="0"/>
              <a:t>i</a:t>
            </a:r>
            <a:r>
              <a:rPr lang="en-GB" i="1" dirty="0" smtClean="0"/>
              <a:t>)</a:t>
            </a:r>
            <a:r>
              <a:rPr lang="en-GB" dirty="0" smtClean="0"/>
              <a:t> regarding the correct solution, and on the (observable) average behaviour of its neighbours </a:t>
            </a:r>
            <a:r>
              <a:rPr lang="en-GB" i="1" dirty="0" smtClean="0"/>
              <a:t>j(ϵR)</a:t>
            </a:r>
            <a:r>
              <a:rPr lang="en-GB" dirty="0" smtClean="0"/>
              <a:t> in the previous step </a:t>
            </a:r>
            <a:r>
              <a:rPr lang="en-GB" i="1" dirty="0" smtClean="0"/>
              <a:t>t, &lt;</a:t>
            </a:r>
            <a:r>
              <a:rPr lang="en-GB" i="1" dirty="0" err="1" smtClean="0"/>
              <a:t>Be</a:t>
            </a:r>
            <a:r>
              <a:rPr lang="en-GB" i="1" baseline="-25000" dirty="0" err="1" smtClean="0"/>
              <a:t>tj</a:t>
            </a:r>
            <a:r>
              <a:rPr lang="en-GB" i="1" dirty="0" smtClean="0"/>
              <a:t>&gt;</a:t>
            </a:r>
            <a:r>
              <a:rPr lang="en-GB" i="1" dirty="0" err="1" smtClean="0"/>
              <a:t>jϵR</a:t>
            </a:r>
            <a:r>
              <a:rPr lang="en-GB" dirty="0" smtClean="0"/>
              <a:t>: </a:t>
            </a:r>
            <a:endParaRPr lang="hu-HU" dirty="0" smtClean="0"/>
          </a:p>
          <a:p>
            <a:endParaRPr lang="en-GB" dirty="0" smtClean="0"/>
          </a:p>
          <a:p>
            <a:r>
              <a:rPr lang="en-GB" i="1" dirty="0" err="1" smtClean="0">
                <a:solidFill>
                  <a:srgbClr val="C00000"/>
                </a:solidFill>
              </a:rPr>
              <a:t>Be</a:t>
            </a:r>
            <a:r>
              <a:rPr lang="en-GB" i="1" baseline="-25000" dirty="0" err="1" smtClean="0">
                <a:solidFill>
                  <a:srgbClr val="C00000"/>
                </a:solidFill>
              </a:rPr>
              <a:t>i</a:t>
            </a:r>
            <a:r>
              <a:rPr lang="en-GB" i="1" dirty="0" smtClean="0">
                <a:solidFill>
                  <a:srgbClr val="C00000"/>
                </a:solidFill>
              </a:rPr>
              <a:t>(t+1)</a:t>
            </a:r>
            <a:r>
              <a:rPr lang="hu-HU" i="1" dirty="0" smtClean="0">
                <a:solidFill>
                  <a:srgbClr val="C00000"/>
                </a:solidFill>
              </a:rPr>
              <a:t> </a:t>
            </a:r>
            <a:r>
              <a:rPr lang="en-GB" i="1" dirty="0" smtClean="0">
                <a:solidFill>
                  <a:srgbClr val="C00000"/>
                </a:solidFill>
              </a:rPr>
              <a:t>=</a:t>
            </a:r>
            <a:r>
              <a:rPr lang="hu-HU" i="1" dirty="0" smtClean="0">
                <a:solidFill>
                  <a:srgbClr val="C00000"/>
                </a:solidFill>
              </a:rPr>
              <a:t> </a:t>
            </a:r>
            <a:r>
              <a:rPr lang="en-GB" i="1" dirty="0" smtClean="0">
                <a:solidFill>
                  <a:srgbClr val="C00000"/>
                </a:solidFill>
              </a:rPr>
              <a:t>(1-</a:t>
            </a:r>
            <a:r>
              <a:rPr lang="el-GR" i="1" dirty="0" smtClean="0">
                <a:solidFill>
                  <a:srgbClr val="C00000"/>
                </a:solidFill>
              </a:rPr>
              <a:t>λ</a:t>
            </a:r>
            <a:r>
              <a:rPr lang="en-GB" i="1" baseline="-25000" dirty="0" err="1" smtClean="0">
                <a:solidFill>
                  <a:srgbClr val="C00000"/>
                </a:solidFill>
              </a:rPr>
              <a:t>i</a:t>
            </a:r>
            <a:r>
              <a:rPr lang="en-GB" i="1" dirty="0" smtClean="0">
                <a:solidFill>
                  <a:srgbClr val="C00000"/>
                </a:solidFill>
              </a:rPr>
              <a:t>)</a:t>
            </a:r>
            <a:r>
              <a:rPr lang="hu-HU" i="1" dirty="0" smtClean="0">
                <a:solidFill>
                  <a:srgbClr val="C00000"/>
                </a:solidFill>
              </a:rPr>
              <a:t> </a:t>
            </a:r>
            <a:r>
              <a:rPr lang="en-GB" i="1" dirty="0" smtClean="0">
                <a:solidFill>
                  <a:srgbClr val="C00000"/>
                </a:solidFill>
              </a:rPr>
              <a:t>f(</a:t>
            </a:r>
            <a:r>
              <a:rPr lang="en-GB" i="1" dirty="0" err="1" smtClean="0">
                <a:solidFill>
                  <a:srgbClr val="C00000"/>
                </a:solidFill>
              </a:rPr>
              <a:t>Co</a:t>
            </a:r>
            <a:r>
              <a:rPr lang="en-GB" i="1" baseline="-25000" dirty="0" err="1" smtClean="0">
                <a:solidFill>
                  <a:srgbClr val="C00000"/>
                </a:solidFill>
              </a:rPr>
              <a:t>i</a:t>
            </a:r>
            <a:r>
              <a:rPr lang="en-GB" i="1" dirty="0" smtClean="0">
                <a:solidFill>
                  <a:srgbClr val="C00000"/>
                </a:solidFill>
              </a:rPr>
              <a:t>)</a:t>
            </a:r>
            <a:r>
              <a:rPr lang="hu-HU" i="1" dirty="0" smtClean="0">
                <a:solidFill>
                  <a:srgbClr val="C00000"/>
                </a:solidFill>
              </a:rPr>
              <a:t> </a:t>
            </a:r>
            <a:r>
              <a:rPr lang="en-GB" i="1" dirty="0" smtClean="0">
                <a:solidFill>
                  <a:srgbClr val="C00000"/>
                </a:solidFill>
              </a:rPr>
              <a:t> </a:t>
            </a:r>
            <a:r>
              <a:rPr lang="hu-HU" i="1" dirty="0" smtClean="0">
                <a:solidFill>
                  <a:srgbClr val="C00000"/>
                </a:solidFill>
              </a:rPr>
              <a:t>‘+’</a:t>
            </a:r>
            <a:r>
              <a:rPr lang="en-GB" i="1" dirty="0" smtClean="0">
                <a:solidFill>
                  <a:srgbClr val="C00000"/>
                </a:solidFill>
              </a:rPr>
              <a:t> </a:t>
            </a:r>
            <a:r>
              <a:rPr lang="hu-HU" i="1" dirty="0" smtClean="0">
                <a:solidFill>
                  <a:srgbClr val="C00000"/>
                </a:solidFill>
              </a:rPr>
              <a:t> </a:t>
            </a:r>
            <a:r>
              <a:rPr lang="el-GR" i="1" dirty="0" smtClean="0">
                <a:solidFill>
                  <a:srgbClr val="C00000"/>
                </a:solidFill>
              </a:rPr>
              <a:t>λ</a:t>
            </a:r>
            <a:r>
              <a:rPr lang="en-GB" i="1" baseline="-25000" dirty="0" err="1" smtClean="0">
                <a:solidFill>
                  <a:srgbClr val="C00000"/>
                </a:solidFill>
              </a:rPr>
              <a:t>i</a:t>
            </a:r>
            <a:r>
              <a:rPr lang="en-GB" i="1" dirty="0" smtClean="0">
                <a:solidFill>
                  <a:srgbClr val="C00000"/>
                </a:solidFill>
              </a:rPr>
              <a:t>&lt;B</a:t>
            </a:r>
            <a:r>
              <a:rPr lang="hu-HU" i="1" dirty="0" smtClean="0">
                <a:solidFill>
                  <a:srgbClr val="C00000"/>
                </a:solidFill>
              </a:rPr>
              <a:t>e(t)</a:t>
            </a:r>
            <a:r>
              <a:rPr lang="en-GB" i="1" baseline="-25000" dirty="0" smtClean="0">
                <a:solidFill>
                  <a:srgbClr val="C00000"/>
                </a:solidFill>
              </a:rPr>
              <a:t>j</a:t>
            </a:r>
            <a:r>
              <a:rPr lang="en-GB" i="1" dirty="0" smtClean="0">
                <a:solidFill>
                  <a:srgbClr val="C00000"/>
                </a:solidFill>
              </a:rPr>
              <a:t>&gt;</a:t>
            </a:r>
            <a:r>
              <a:rPr lang="hu-HU" i="1" dirty="0" smtClean="0">
                <a:solidFill>
                  <a:srgbClr val="C00000"/>
                </a:solidFill>
              </a:rPr>
              <a:t>       </a:t>
            </a:r>
            <a:r>
              <a:rPr lang="en-GB" i="1" dirty="0" smtClean="0">
                <a:solidFill>
                  <a:srgbClr val="C00000"/>
                </a:solidFill>
              </a:rPr>
              <a:t>j</a:t>
            </a:r>
            <a:r>
              <a:rPr lang="el-GR" i="1" dirty="0" smtClean="0">
                <a:solidFill>
                  <a:srgbClr val="C00000"/>
                </a:solidFill>
              </a:rPr>
              <a:t>ϵ</a:t>
            </a:r>
            <a:r>
              <a:rPr lang="en-GB" i="1" dirty="0" smtClean="0">
                <a:solidFill>
                  <a:srgbClr val="C00000"/>
                </a:solidFill>
              </a:rPr>
              <a:t>R,</a:t>
            </a:r>
            <a:endParaRPr lang="hu-HU" i="1" dirty="0" smtClean="0">
              <a:solidFill>
                <a:srgbClr val="C00000"/>
              </a:solidFill>
            </a:endParaRPr>
          </a:p>
          <a:p>
            <a:endParaRPr lang="en-GB" dirty="0" smtClean="0"/>
          </a:p>
          <a:p>
            <a:r>
              <a:rPr lang="en-GB" dirty="0" smtClean="0"/>
              <a:t>where </a:t>
            </a:r>
            <a:r>
              <a:rPr lang="hu-HU" dirty="0" smtClean="0"/>
              <a:t>‘+’</a:t>
            </a:r>
            <a:r>
              <a:rPr lang="en-GB" dirty="0" smtClean="0"/>
              <a:t> denotes “behaviour-dependent summation”, </a:t>
            </a:r>
            <a:r>
              <a:rPr lang="hu-HU" dirty="0" smtClean="0"/>
              <a:t>and</a:t>
            </a:r>
            <a:r>
              <a:rPr lang="en-GB" dirty="0" smtClean="0"/>
              <a:t> “behaviour” refers to various actions, such as estimating a value, casting a vote or turning into a direction, etc. The set of weight parameters </a:t>
            </a:r>
            <a:r>
              <a:rPr lang="en-GB" i="1" dirty="0" err="1" smtClean="0"/>
              <a:t>λ</a:t>
            </a:r>
            <a:r>
              <a:rPr lang="en-GB" i="1" baseline="-25000" dirty="0" err="1" smtClean="0"/>
              <a:t>i</a:t>
            </a:r>
            <a:r>
              <a:rPr lang="en-GB" i="1" dirty="0" smtClean="0"/>
              <a:t> </a:t>
            </a:r>
            <a:r>
              <a:rPr lang="en-GB" dirty="0" smtClean="0"/>
              <a:t>takes values on the [0, 1] interval and defines the pliancy distribution. </a:t>
            </a:r>
            <a:endParaRPr lang="hu-HU" dirty="0" smtClean="0"/>
          </a:p>
          <a:p>
            <a:endParaRPr lang="en-GB" dirty="0"/>
          </a:p>
        </p:txBody>
      </p:sp>
      <p:sp>
        <p:nvSpPr>
          <p:cNvPr id="3" name="Téglalap 2"/>
          <p:cNvSpPr/>
          <p:nvPr/>
        </p:nvSpPr>
        <p:spPr>
          <a:xfrm>
            <a:off x="357158" y="4929198"/>
            <a:ext cx="7572428" cy="1200329"/>
          </a:xfrm>
          <a:prstGeom prst="rect">
            <a:avLst/>
          </a:prstGeom>
        </p:spPr>
        <p:txBody>
          <a:bodyPr wrap="square">
            <a:spAutoFit/>
          </a:bodyPr>
          <a:lstStyle/>
          <a:p>
            <a:r>
              <a:rPr lang="en-US" i="1" dirty="0" smtClean="0">
                <a:solidFill>
                  <a:srgbClr val="C00000"/>
                </a:solidFill>
              </a:rPr>
              <a:t>F = </a:t>
            </a:r>
            <a:r>
              <a:rPr lang="en-US" i="1" dirty="0" err="1" smtClean="0">
                <a:solidFill>
                  <a:srgbClr val="C00000"/>
                </a:solidFill>
              </a:rPr>
              <a:t>Pe</a:t>
            </a:r>
            <a:r>
              <a:rPr lang="en-US" i="1" dirty="0" smtClean="0">
                <a:solidFill>
                  <a:srgbClr val="C00000"/>
                </a:solidFill>
              </a:rPr>
              <a:t> – K&lt;Co&gt;</a:t>
            </a:r>
            <a:r>
              <a:rPr lang="en-US" dirty="0" smtClean="0">
                <a:solidFill>
                  <a:srgbClr val="C00000"/>
                </a:solidFill>
              </a:rPr>
              <a:t>,</a:t>
            </a:r>
            <a:endParaRPr lang="hu-HU" dirty="0" smtClean="0">
              <a:solidFill>
                <a:srgbClr val="C00000"/>
              </a:solidFill>
            </a:endParaRPr>
          </a:p>
          <a:p>
            <a:endParaRPr lang="hu-HU" dirty="0" smtClean="0"/>
          </a:p>
          <a:p>
            <a:r>
              <a:rPr lang="hu-HU" dirty="0" err="1" smtClean="0"/>
              <a:t>Optimal</a:t>
            </a:r>
            <a:r>
              <a:rPr lang="hu-HU" dirty="0" smtClean="0"/>
              <a:t> </a:t>
            </a:r>
            <a:r>
              <a:rPr lang="hu-HU" dirty="0" err="1" smtClean="0"/>
              <a:t>distribution</a:t>
            </a:r>
            <a:r>
              <a:rPr lang="hu-HU" dirty="0" smtClean="0"/>
              <a:t> of </a:t>
            </a:r>
            <a:r>
              <a:rPr lang="hu-HU" dirty="0" err="1" smtClean="0"/>
              <a:t>competences</a:t>
            </a:r>
            <a:r>
              <a:rPr lang="hu-HU" dirty="0" smtClean="0"/>
              <a:t> is </a:t>
            </a:r>
            <a:r>
              <a:rPr lang="hu-HU" dirty="0" err="1" smtClean="0"/>
              <a:t>determined</a:t>
            </a:r>
            <a:r>
              <a:rPr lang="hu-HU" dirty="0" smtClean="0"/>
              <a:t> </a:t>
            </a:r>
            <a:r>
              <a:rPr lang="hu-HU" dirty="0" err="1" smtClean="0"/>
              <a:t>by</a:t>
            </a:r>
            <a:r>
              <a:rPr lang="hu-HU" dirty="0" smtClean="0"/>
              <a:t> </a:t>
            </a:r>
            <a:r>
              <a:rPr lang="hu-HU" dirty="0" err="1" smtClean="0"/>
              <a:t>maximizing</a:t>
            </a:r>
            <a:r>
              <a:rPr lang="hu-HU" dirty="0" smtClean="0"/>
              <a:t> </a:t>
            </a:r>
            <a:r>
              <a:rPr lang="hu-HU" dirty="0" err="1" smtClean="0"/>
              <a:t>the</a:t>
            </a:r>
            <a:r>
              <a:rPr lang="hu-HU" dirty="0" smtClean="0"/>
              <a:t> </a:t>
            </a:r>
            <a:r>
              <a:rPr lang="hu-HU" dirty="0" err="1" smtClean="0"/>
              <a:t>fitness</a:t>
            </a:r>
            <a:r>
              <a:rPr lang="hu-HU" dirty="0" smtClean="0"/>
              <a:t> </a:t>
            </a:r>
            <a:r>
              <a:rPr lang="hu-HU" i="1" dirty="0" smtClean="0">
                <a:solidFill>
                  <a:srgbClr val="C00000"/>
                </a:solidFill>
              </a:rPr>
              <a:t>F</a:t>
            </a:r>
            <a:r>
              <a:rPr lang="hu-HU" dirty="0" smtClean="0"/>
              <a:t> </a:t>
            </a:r>
            <a:r>
              <a:rPr lang="hu-HU" dirty="0" err="1" smtClean="0"/>
              <a:t>using</a:t>
            </a:r>
            <a:r>
              <a:rPr lang="hu-HU" dirty="0" smtClean="0"/>
              <a:t> a </a:t>
            </a:r>
            <a:r>
              <a:rPr lang="hu-HU" dirty="0" err="1" smtClean="0"/>
              <a:t>genetic</a:t>
            </a:r>
            <a:r>
              <a:rPr lang="hu-HU" dirty="0" smtClean="0"/>
              <a:t> </a:t>
            </a:r>
            <a:r>
              <a:rPr lang="hu-HU" dirty="0" err="1" smtClean="0"/>
              <a:t>algorithm</a:t>
            </a:r>
            <a:r>
              <a:rPr lang="hu-HU" dirty="0" smtClean="0"/>
              <a:t> </a:t>
            </a:r>
            <a:r>
              <a:rPr lang="en-US" dirty="0" smtClean="0"/>
              <a:t>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sek\Documents\_papers\collbeh\simulations-models\Anna\nature-Communications\resub\Figures\Vicsek_fig1.jpg"/>
          <p:cNvPicPr>
            <a:picLocks noChangeAspect="1" noChangeArrowheads="1"/>
          </p:cNvPicPr>
          <p:nvPr/>
        </p:nvPicPr>
        <p:blipFill>
          <a:blip r:embed="rId2"/>
          <a:srcRect/>
          <a:stretch>
            <a:fillRect/>
          </a:stretch>
        </p:blipFill>
        <p:spPr bwMode="auto">
          <a:xfrm>
            <a:off x="-54507226" y="3643314"/>
            <a:ext cx="10145686" cy="3468215"/>
          </a:xfrm>
          <a:prstGeom prst="rect">
            <a:avLst/>
          </a:prstGeom>
          <a:noFill/>
        </p:spPr>
      </p:pic>
      <p:pic>
        <p:nvPicPr>
          <p:cNvPr id="2050" name="Picture 2" descr="C:\Users\vicsek\Documents\_papers\collbeh\simulations-models\Anna\nature-Communications\resub\Figures\Vicsek_fig1.jpg"/>
          <p:cNvPicPr>
            <a:picLocks noChangeAspect="1" noChangeArrowheads="1"/>
          </p:cNvPicPr>
          <p:nvPr/>
        </p:nvPicPr>
        <p:blipFill>
          <a:blip r:embed="rId2"/>
          <a:srcRect/>
          <a:stretch>
            <a:fillRect/>
          </a:stretch>
        </p:blipFill>
        <p:spPr bwMode="auto">
          <a:xfrm>
            <a:off x="34910" y="2500306"/>
            <a:ext cx="9109090" cy="3113864"/>
          </a:xfrm>
          <a:prstGeom prst="rect">
            <a:avLst/>
          </a:prstGeom>
          <a:noFill/>
        </p:spPr>
      </p:pic>
      <p:sp>
        <p:nvSpPr>
          <p:cNvPr id="5" name="Szövegdoboz 4"/>
          <p:cNvSpPr txBox="1"/>
          <p:nvPr/>
        </p:nvSpPr>
        <p:spPr>
          <a:xfrm>
            <a:off x="642910" y="500042"/>
            <a:ext cx="7077579" cy="1938992"/>
          </a:xfrm>
          <a:prstGeom prst="rect">
            <a:avLst/>
          </a:prstGeom>
          <a:noFill/>
          <a:ln>
            <a:solidFill>
              <a:schemeClr val="bg1"/>
            </a:solidFill>
          </a:ln>
        </p:spPr>
        <p:txBody>
          <a:bodyPr wrap="none" rtlCol="0">
            <a:spAutoFit/>
          </a:bodyPr>
          <a:lstStyle/>
          <a:p>
            <a:r>
              <a:rPr lang="hu-HU" sz="2000" b="1" dirty="0" err="1" smtClean="0">
                <a:solidFill>
                  <a:srgbClr val="00B050"/>
                </a:solidFill>
                <a:latin typeface="Tahoma" pitchFamily="34" charset="0"/>
                <a:ea typeface="Tahoma" pitchFamily="34" charset="0"/>
                <a:cs typeface="Tahoma" pitchFamily="34" charset="0"/>
              </a:rPr>
              <a:t>Voting</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model</a:t>
            </a:r>
            <a:endParaRPr lang="hu-HU" sz="2000" b="1" dirty="0" smtClean="0">
              <a:solidFill>
                <a:srgbClr val="00B050"/>
              </a:solidFill>
              <a:latin typeface="Tahoma" pitchFamily="34" charset="0"/>
              <a:ea typeface="Tahoma" pitchFamily="34" charset="0"/>
              <a:cs typeface="Tahoma" pitchFamily="34" charset="0"/>
            </a:endParaRPr>
          </a:p>
          <a:p>
            <a:endParaRPr lang="hu-HU" sz="2000" b="1" dirty="0" smtClean="0">
              <a:solidFill>
                <a:srgbClr val="00B050"/>
              </a:solidFill>
              <a:latin typeface="Tahoma" pitchFamily="34" charset="0"/>
              <a:ea typeface="Tahoma" pitchFamily="34" charset="0"/>
              <a:cs typeface="Tahoma" pitchFamily="34" charset="0"/>
            </a:endParaRPr>
          </a:p>
          <a:p>
            <a:r>
              <a:rPr lang="hu-HU" sz="2000" b="1" dirty="0" err="1" smtClean="0">
                <a:solidFill>
                  <a:srgbClr val="00B050"/>
                </a:solidFill>
                <a:latin typeface="Tahoma" pitchFamily="34" charset="0"/>
                <a:ea typeface="Tahoma" pitchFamily="34" charset="0"/>
                <a:cs typeface="Tahoma" pitchFamily="34" charset="0"/>
              </a:rPr>
              <a:t>Simplest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guess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whether</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up</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or</a:t>
            </a:r>
            <a:r>
              <a:rPr lang="hu-HU" sz="2000" b="1" dirty="0" smtClean="0">
                <a:solidFill>
                  <a:srgbClr val="00B050"/>
                </a:solidFill>
                <a:latin typeface="Tahoma" pitchFamily="34" charset="0"/>
                <a:ea typeface="Tahoma" pitchFamily="34" charset="0"/>
                <a:cs typeface="Tahoma" pitchFamily="34" charset="0"/>
              </a:rPr>
              <a:t> down is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true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state</a:t>
            </a:r>
            <a:endParaRPr lang="hu-HU" sz="2000" b="1" dirty="0" smtClean="0">
              <a:solidFill>
                <a:srgbClr val="00B050"/>
              </a:solidFill>
              <a:latin typeface="Tahoma" pitchFamily="34" charset="0"/>
              <a:ea typeface="Tahoma" pitchFamily="34" charset="0"/>
              <a:cs typeface="Tahoma" pitchFamily="34" charset="0"/>
            </a:endParaRPr>
          </a:p>
          <a:p>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ask</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nearest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neighbours</a:t>
            </a:r>
            <a:endParaRPr lang="hu-HU" sz="2000" b="1" dirty="0" smtClean="0">
              <a:solidFill>
                <a:srgbClr val="00B050"/>
              </a:solidFill>
              <a:latin typeface="Tahoma" pitchFamily="34" charset="0"/>
              <a:ea typeface="Tahoma" pitchFamily="34" charset="0"/>
              <a:cs typeface="Tahoma" pitchFamily="34" charset="0"/>
            </a:endParaRPr>
          </a:p>
          <a:p>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take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majority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vote</a:t>
            </a:r>
            <a:endParaRPr lang="hu-HU" sz="2000" b="1" dirty="0" smtClean="0">
              <a:solidFill>
                <a:srgbClr val="00B050"/>
              </a:solidFill>
              <a:latin typeface="Tahoma" pitchFamily="34" charset="0"/>
              <a:ea typeface="Tahoma" pitchFamily="34" charset="0"/>
              <a:cs typeface="Tahoma" pitchFamily="34" charset="0"/>
            </a:endParaRPr>
          </a:p>
          <a:p>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make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one</a:t>
            </a:r>
            <a:r>
              <a:rPr lang="hu-HU" sz="2000" b="1" dirty="0" smtClean="0">
                <a:solidFill>
                  <a:srgbClr val="00B050"/>
                </a:solidFill>
                <a:latin typeface="Tahoma" pitchFamily="34" charset="0"/>
                <a:ea typeface="Tahoma" pitchFamily="34" charset="0"/>
                <a:cs typeface="Tahoma" pitchFamily="34" charset="0"/>
              </a:rPr>
              <a:t> more </a:t>
            </a:r>
            <a:r>
              <a:rPr lang="hu-HU" sz="2000" b="1" dirty="0" err="1" smtClean="0">
                <a:solidFill>
                  <a:srgbClr val="00B050"/>
                </a:solidFill>
                <a:latin typeface="Tahoma" pitchFamily="34" charset="0"/>
                <a:ea typeface="Tahoma" pitchFamily="34" charset="0"/>
                <a:cs typeface="Tahoma" pitchFamily="34" charset="0"/>
              </a:rPr>
              <a:t>round</a:t>
            </a:r>
            <a:endParaRPr lang="en-GB" sz="20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icsek\Documents\_papers\collbeh\simulations-models\Anna\nature-Communications\resub\Figures\Vicsek_fig2.jpg"/>
          <p:cNvPicPr>
            <a:picLocks noChangeAspect="1" noChangeArrowheads="1"/>
          </p:cNvPicPr>
          <p:nvPr/>
        </p:nvPicPr>
        <p:blipFill>
          <a:blip r:embed="rId2"/>
          <a:srcRect/>
          <a:stretch>
            <a:fillRect/>
          </a:stretch>
        </p:blipFill>
        <p:spPr bwMode="auto">
          <a:xfrm>
            <a:off x="1784350" y="1009650"/>
            <a:ext cx="5575300" cy="4838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34802" y="0"/>
            <a:ext cx="9009198" cy="830997"/>
          </a:xfrm>
          <a:prstGeom prst="rect">
            <a:avLst/>
          </a:prstGeom>
          <a:noFill/>
          <a:ln>
            <a:solidFill>
              <a:schemeClr val="bg1"/>
            </a:solidFill>
          </a:ln>
        </p:spPr>
        <p:txBody>
          <a:bodyPr wrap="none" rtlCol="0">
            <a:spAutoFit/>
          </a:bodyPr>
          <a:lstStyle/>
          <a:p>
            <a:r>
              <a:rPr lang="hu-HU" sz="2400" b="1" dirty="0" err="1" smtClean="0">
                <a:solidFill>
                  <a:srgbClr val="00B050"/>
                </a:solidFill>
                <a:latin typeface="Tahoma" pitchFamily="34" charset="0"/>
                <a:ea typeface="Tahoma" pitchFamily="34" charset="0"/>
                <a:cs typeface="Tahoma" pitchFamily="34" charset="0"/>
              </a:rPr>
              <a:t>Number</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sequence</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guessing</a:t>
            </a:r>
            <a:r>
              <a:rPr lang="hu-HU" sz="2400" b="1" dirty="0" smtClean="0">
                <a:solidFill>
                  <a:srgbClr val="00B050"/>
                </a:solidFill>
                <a:latin typeface="Tahoma" pitchFamily="34" charset="0"/>
                <a:ea typeface="Tahoma" pitchFamily="34" charset="0"/>
                <a:cs typeface="Tahoma" pitchFamily="34" charset="0"/>
              </a:rPr>
              <a:t> game </a:t>
            </a:r>
            <a:r>
              <a:rPr lang="hu-HU" sz="2400" b="1" dirty="0" err="1" smtClean="0">
                <a:solidFill>
                  <a:srgbClr val="00B050"/>
                </a:solidFill>
                <a:latin typeface="Tahoma" pitchFamily="34" charset="0"/>
                <a:ea typeface="Tahoma" pitchFamily="34" charset="0"/>
                <a:cs typeface="Tahoma" pitchFamily="34" charset="0"/>
              </a:rPr>
              <a:t>on</a:t>
            </a:r>
            <a:r>
              <a:rPr lang="hu-HU" sz="2400" b="1" dirty="0" smtClean="0">
                <a:solidFill>
                  <a:srgbClr val="00B050"/>
                </a:solidFill>
                <a:latin typeface="Tahoma" pitchFamily="34" charset="0"/>
                <a:ea typeface="Tahoma" pitchFamily="34" charset="0"/>
                <a:cs typeface="Tahoma" pitchFamily="34" charset="0"/>
              </a:rPr>
              <a:t> a </a:t>
            </a:r>
            <a:r>
              <a:rPr lang="hu-HU" sz="2400" b="1" dirty="0" err="1" smtClean="0">
                <a:solidFill>
                  <a:srgbClr val="00B050"/>
                </a:solidFill>
                <a:latin typeface="Tahoma" pitchFamily="34" charset="0"/>
                <a:ea typeface="Tahoma" pitchFamily="34" charset="0"/>
                <a:cs typeface="Tahoma" pitchFamily="34" charset="0"/>
              </a:rPr>
              <a:t>small</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world</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graph</a:t>
            </a:r>
            <a:endParaRPr lang="hu-HU" sz="2400" b="1" dirty="0" smtClean="0">
              <a:solidFill>
                <a:srgbClr val="00B050"/>
              </a:solidFill>
              <a:latin typeface="Tahoma" pitchFamily="34" charset="0"/>
              <a:ea typeface="Tahoma" pitchFamily="34" charset="0"/>
              <a:cs typeface="Tahoma" pitchFamily="34" charset="0"/>
            </a:endParaRPr>
          </a:p>
          <a:p>
            <a:endParaRPr lang="en-GB" sz="2400" b="1" dirty="0" err="1" smtClean="0">
              <a:solidFill>
                <a:srgbClr val="BF13BF"/>
              </a:solidFill>
              <a:latin typeface="Tahoma" pitchFamily="34" charset="0"/>
              <a:ea typeface="Tahoma" pitchFamily="34" charset="0"/>
              <a:cs typeface="Tahoma" pitchFamily="34" charset="0"/>
            </a:endParaRPr>
          </a:p>
        </p:txBody>
      </p:sp>
      <p:pic>
        <p:nvPicPr>
          <p:cNvPr id="6" name="SmallWorld01-mpeg4.avi">
            <a:hlinkClick r:id="" action="ppaction://media"/>
          </p:cNvPr>
          <p:cNvPicPr>
            <a:picLocks noRot="1" noChangeAspect="1"/>
          </p:cNvPicPr>
          <p:nvPr>
            <a:videoFile r:link="rId1"/>
          </p:nvPr>
        </p:nvPicPr>
        <p:blipFill>
          <a:blip r:embed="rId3"/>
          <a:stretch>
            <a:fillRect/>
          </a:stretch>
        </p:blipFill>
        <p:spPr>
          <a:xfrm>
            <a:off x="139453" y="714356"/>
            <a:ext cx="8981738" cy="55007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00035" y="714356"/>
            <a:ext cx="8001056" cy="1723549"/>
          </a:xfrm>
          <a:prstGeom prst="rect">
            <a:avLst/>
          </a:prstGeom>
          <a:noFill/>
        </p:spPr>
        <p:txBody>
          <a:bodyPr wrap="square" rtlCol="0">
            <a:spAutoFit/>
          </a:bodyPr>
          <a:lstStyle/>
          <a:p>
            <a:r>
              <a:rPr lang="hu-HU" sz="2800" b="1" dirty="0" err="1" smtClean="0">
                <a:solidFill>
                  <a:srgbClr val="C00000"/>
                </a:solidFill>
              </a:rPr>
              <a:t>Motivation</a:t>
            </a:r>
            <a:r>
              <a:rPr lang="hu-HU" sz="2800" b="1" dirty="0" smtClean="0">
                <a:solidFill>
                  <a:srgbClr val="C00000"/>
                </a:solidFill>
              </a:rPr>
              <a:t> I</a:t>
            </a:r>
          </a:p>
          <a:p>
            <a:endParaRPr lang="hu-HU" dirty="0" smtClean="0"/>
          </a:p>
          <a:p>
            <a:r>
              <a:rPr lang="hu-HU" sz="2000" dirty="0" err="1" smtClean="0"/>
              <a:t>Complex</a:t>
            </a:r>
            <a:r>
              <a:rPr lang="hu-HU" sz="2000" dirty="0" smtClean="0"/>
              <a:t> </a:t>
            </a:r>
            <a:r>
              <a:rPr lang="hu-HU" sz="2000" dirty="0" err="1" smtClean="0"/>
              <a:t>sytems</a:t>
            </a:r>
            <a:r>
              <a:rPr lang="hu-HU" sz="2000" dirty="0" smtClean="0"/>
              <a:t> </a:t>
            </a:r>
            <a:r>
              <a:rPr lang="hu-HU" sz="2000" dirty="0" err="1" smtClean="0"/>
              <a:t>are</a:t>
            </a:r>
            <a:r>
              <a:rPr lang="hu-HU" sz="2000" dirty="0" smtClean="0"/>
              <a:t> </a:t>
            </a:r>
            <a:r>
              <a:rPr lang="hu-HU" sz="2000" dirty="0" err="1" smtClean="0"/>
              <a:t>hierarchical</a:t>
            </a:r>
            <a:r>
              <a:rPr lang="hu-HU" sz="2000" dirty="0" smtClean="0"/>
              <a:t>. </a:t>
            </a:r>
            <a:r>
              <a:rPr lang="hu-HU" sz="2000" dirty="0" err="1" smtClean="0"/>
              <a:t>Hierarchy</a:t>
            </a:r>
            <a:r>
              <a:rPr lang="hu-HU" sz="2000" dirty="0" smtClean="0"/>
              <a:t> is </a:t>
            </a:r>
            <a:r>
              <a:rPr lang="hu-HU" sz="2000" dirty="0" err="1" smtClean="0"/>
              <a:t>abundant</a:t>
            </a:r>
            <a:r>
              <a:rPr lang="hu-HU" sz="2000" dirty="0" smtClean="0"/>
              <a:t>, </a:t>
            </a:r>
            <a:r>
              <a:rPr lang="hu-HU" sz="2000" dirty="0" err="1" smtClean="0"/>
              <a:t>but</a:t>
            </a:r>
            <a:r>
              <a:rPr lang="hu-HU" sz="2000" dirty="0" smtClean="0"/>
              <a:t> no </a:t>
            </a:r>
            <a:r>
              <a:rPr lang="hu-HU" sz="2000" dirty="0" err="1" smtClean="0"/>
              <a:t>widely</a:t>
            </a:r>
            <a:r>
              <a:rPr lang="hu-HU" sz="2000" dirty="0" smtClean="0"/>
              <a:t> </a:t>
            </a:r>
            <a:r>
              <a:rPr lang="hu-HU" sz="2000" dirty="0" err="1" smtClean="0"/>
              <a:t>accepted</a:t>
            </a:r>
            <a:r>
              <a:rPr lang="hu-HU" sz="2000" dirty="0" smtClean="0"/>
              <a:t>  </a:t>
            </a:r>
            <a:r>
              <a:rPr lang="hu-HU" sz="2000" dirty="0" err="1" smtClean="0"/>
              <a:t>quantitative</a:t>
            </a:r>
            <a:r>
              <a:rPr lang="hu-HU" sz="2000" dirty="0" smtClean="0"/>
              <a:t> </a:t>
            </a:r>
            <a:r>
              <a:rPr lang="hu-HU" sz="2000" dirty="0" err="1" smtClean="0"/>
              <a:t>interpretation</a:t>
            </a:r>
            <a:r>
              <a:rPr lang="hu-HU" sz="2000" dirty="0" smtClean="0"/>
              <a:t> of </a:t>
            </a:r>
            <a:r>
              <a:rPr lang="hu-HU" sz="2000" dirty="0" err="1" smtClean="0"/>
              <a:t>the</a:t>
            </a:r>
            <a:r>
              <a:rPr lang="hu-HU" sz="2000" dirty="0" smtClean="0"/>
              <a:t> </a:t>
            </a:r>
            <a:r>
              <a:rPr lang="hu-HU" sz="2000" dirty="0" err="1" smtClean="0"/>
              <a:t>origin</a:t>
            </a:r>
            <a:r>
              <a:rPr lang="hu-HU" sz="2000" dirty="0" smtClean="0"/>
              <a:t> and </a:t>
            </a:r>
            <a:r>
              <a:rPr lang="hu-HU" sz="2000" dirty="0" err="1" smtClean="0"/>
              <a:t>emergence</a:t>
            </a:r>
            <a:r>
              <a:rPr lang="hu-HU" sz="2000" dirty="0" smtClean="0"/>
              <a:t> of </a:t>
            </a:r>
            <a:r>
              <a:rPr lang="hu-HU" sz="2000" dirty="0" err="1" smtClean="0"/>
              <a:t>multi-level</a:t>
            </a:r>
            <a:r>
              <a:rPr lang="hu-HU" sz="2000" dirty="0" smtClean="0"/>
              <a:t> </a:t>
            </a:r>
            <a:r>
              <a:rPr lang="hu-HU" sz="2000" dirty="0" err="1" smtClean="0"/>
              <a:t>hierarchies</a:t>
            </a:r>
            <a:r>
              <a:rPr lang="hu-HU" sz="2000" dirty="0" smtClean="0"/>
              <a:t> </a:t>
            </a:r>
            <a:r>
              <a:rPr lang="hu-HU" sz="2000" dirty="0" err="1" smtClean="0"/>
              <a:t>exist</a:t>
            </a:r>
            <a:endParaRPr lang="en-GB" sz="2000" dirty="0"/>
          </a:p>
        </p:txBody>
      </p:sp>
      <p:sp>
        <p:nvSpPr>
          <p:cNvPr id="3" name="Szövegdoboz 2"/>
          <p:cNvSpPr txBox="1"/>
          <p:nvPr/>
        </p:nvSpPr>
        <p:spPr>
          <a:xfrm>
            <a:off x="571472" y="2714620"/>
            <a:ext cx="6786610" cy="3508653"/>
          </a:xfrm>
          <a:prstGeom prst="rect">
            <a:avLst/>
          </a:prstGeom>
          <a:noFill/>
          <a:ln>
            <a:solidFill>
              <a:schemeClr val="bg1"/>
            </a:solidFill>
          </a:ln>
        </p:spPr>
        <p:txBody>
          <a:bodyPr wrap="square" rtlCol="0">
            <a:spAutoFit/>
          </a:bodyPr>
          <a:lstStyle/>
          <a:p>
            <a:endParaRPr lang="hu-HU" sz="2400" b="1" dirty="0" smtClean="0">
              <a:solidFill>
                <a:srgbClr val="C00000"/>
              </a:solidFill>
              <a:latin typeface="Tahoma" pitchFamily="34" charset="0"/>
              <a:ea typeface="Tahoma" pitchFamily="34" charset="0"/>
              <a:cs typeface="Tahoma" pitchFamily="34" charset="0"/>
            </a:endParaRPr>
          </a:p>
          <a:p>
            <a:endParaRPr lang="hu-HU" sz="2400" b="1" dirty="0" smtClean="0">
              <a:solidFill>
                <a:srgbClr val="C00000"/>
              </a:solidFill>
              <a:latin typeface="Tahoma" pitchFamily="34" charset="0"/>
              <a:ea typeface="Tahoma" pitchFamily="34" charset="0"/>
              <a:cs typeface="Tahoma" pitchFamily="34" charset="0"/>
            </a:endParaRPr>
          </a:p>
          <a:p>
            <a:r>
              <a:rPr lang="hu-HU" sz="2400" b="1" dirty="0" err="1" smtClean="0">
                <a:solidFill>
                  <a:srgbClr val="C00000"/>
                </a:solidFill>
                <a:latin typeface="Calibri" pitchFamily="34" charset="0"/>
                <a:ea typeface="Tahoma" pitchFamily="34" charset="0"/>
                <a:cs typeface="Calibri" pitchFamily="34" charset="0"/>
              </a:rPr>
              <a:t>Motivation</a:t>
            </a:r>
            <a:r>
              <a:rPr lang="hu-HU" sz="2400" b="1" dirty="0" smtClean="0">
                <a:solidFill>
                  <a:srgbClr val="C00000"/>
                </a:solidFill>
                <a:latin typeface="Calibri" pitchFamily="34" charset="0"/>
                <a:ea typeface="Tahoma" pitchFamily="34" charset="0"/>
                <a:cs typeface="Calibri" pitchFamily="34" charset="0"/>
              </a:rPr>
              <a:t> II   (</a:t>
            </a:r>
            <a:r>
              <a:rPr lang="hu-HU" sz="2400" b="1" dirty="0" err="1" smtClean="0">
                <a:solidFill>
                  <a:srgbClr val="C00000"/>
                </a:solidFill>
                <a:latin typeface="Calibri" pitchFamily="34" charset="0"/>
                <a:ea typeface="Tahoma" pitchFamily="34" charset="0"/>
                <a:cs typeface="Calibri" pitchFamily="34" charset="0"/>
              </a:rPr>
              <a:t>Pigeons</a:t>
            </a:r>
            <a:r>
              <a:rPr lang="hu-HU" sz="2400" b="1" dirty="0" smtClean="0">
                <a:solidFill>
                  <a:srgbClr val="C00000"/>
                </a:solidFill>
                <a:latin typeface="Calibri" pitchFamily="34" charset="0"/>
                <a:ea typeface="Tahoma" pitchFamily="34" charset="0"/>
                <a:cs typeface="Calibri" pitchFamily="34" charset="0"/>
              </a:rPr>
              <a:t>)</a:t>
            </a:r>
          </a:p>
          <a:p>
            <a:endParaRPr lang="hu-HU" sz="2400" b="1" dirty="0" smtClean="0">
              <a:solidFill>
                <a:srgbClr val="C00000"/>
              </a:solidFill>
              <a:latin typeface="Calibri" pitchFamily="34" charset="0"/>
              <a:ea typeface="Tahoma" pitchFamily="34" charset="0"/>
              <a:cs typeface="Calibri" pitchFamily="34" charset="0"/>
            </a:endParaRPr>
          </a:p>
          <a:p>
            <a:r>
              <a:rPr lang="hu-HU" dirty="0" err="1" smtClean="0">
                <a:latin typeface="Calibri" pitchFamily="34" charset="0"/>
                <a:ea typeface="Tahoma" pitchFamily="34" charset="0"/>
                <a:cs typeface="Calibri" pitchFamily="34" charset="0"/>
              </a:rPr>
              <a:t>In</a:t>
            </a:r>
            <a:r>
              <a:rPr lang="hu-HU" dirty="0" smtClean="0">
                <a:latin typeface="Calibri" pitchFamily="34" charset="0"/>
                <a:ea typeface="Tahoma" pitchFamily="34" charset="0"/>
                <a:cs typeface="Calibri" pitchFamily="34" charset="0"/>
              </a:rPr>
              <a:t> a </a:t>
            </a:r>
            <a:r>
              <a:rPr lang="hu-HU" dirty="0" err="1" smtClean="0">
                <a:latin typeface="Calibri" pitchFamily="34" charset="0"/>
                <a:ea typeface="Tahoma" pitchFamily="34" charset="0"/>
                <a:cs typeface="Calibri" pitchFamily="34" charset="0"/>
              </a:rPr>
              <a:t>recent</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work</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we</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observed</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that</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during</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collective</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decision</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making</a:t>
            </a:r>
            <a:r>
              <a:rPr lang="hu-HU" dirty="0" smtClean="0">
                <a:latin typeface="Calibri" pitchFamily="34" charset="0"/>
                <a:ea typeface="Tahoma" pitchFamily="34" charset="0"/>
                <a:cs typeface="Calibri" pitchFamily="34" charset="0"/>
              </a:rPr>
              <a:t>, (i.e., </a:t>
            </a:r>
            <a:r>
              <a:rPr lang="hu-HU" dirty="0" err="1" smtClean="0">
                <a:latin typeface="Calibri" pitchFamily="34" charset="0"/>
                <a:ea typeface="Tahoma" pitchFamily="34" charset="0"/>
                <a:cs typeface="Calibri" pitchFamily="34" charset="0"/>
              </a:rPr>
              <a:t>navigating</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home</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as</a:t>
            </a:r>
            <a:r>
              <a:rPr lang="hu-HU" dirty="0" smtClean="0">
                <a:latin typeface="Calibri" pitchFamily="34" charset="0"/>
                <a:ea typeface="Tahoma" pitchFamily="34" charset="0"/>
                <a:cs typeface="Calibri" pitchFamily="34" charset="0"/>
              </a:rPr>
              <a:t> a </a:t>
            </a:r>
            <a:r>
              <a:rPr lang="hu-HU" dirty="0" err="1" smtClean="0">
                <a:latin typeface="Calibri" pitchFamily="34" charset="0"/>
                <a:ea typeface="Tahoma" pitchFamily="34" charset="0"/>
                <a:cs typeface="Calibri" pitchFamily="34" charset="0"/>
              </a:rPr>
              <a:t>single</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group</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pigeons</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choose</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their</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common</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direction</a:t>
            </a:r>
            <a:r>
              <a:rPr lang="hu-HU" dirty="0" smtClean="0">
                <a:latin typeface="Calibri" pitchFamily="34" charset="0"/>
                <a:ea typeface="Tahoma" pitchFamily="34" charset="0"/>
                <a:cs typeface="Calibri" pitchFamily="34" charset="0"/>
              </a:rPr>
              <a:t> of </a:t>
            </a:r>
            <a:r>
              <a:rPr lang="hu-HU" dirty="0" err="1" smtClean="0">
                <a:latin typeface="Calibri" pitchFamily="34" charset="0"/>
                <a:ea typeface="Tahoma" pitchFamily="34" charset="0"/>
                <a:cs typeface="Calibri" pitchFamily="34" charset="0"/>
              </a:rPr>
              <a:t>flight</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as</a:t>
            </a:r>
            <a:r>
              <a:rPr lang="hu-HU" dirty="0" smtClean="0">
                <a:latin typeface="Calibri" pitchFamily="34" charset="0"/>
                <a:ea typeface="Tahoma" pitchFamily="34" charset="0"/>
                <a:cs typeface="Calibri" pitchFamily="34" charset="0"/>
              </a:rPr>
              <a:t> a </a:t>
            </a:r>
            <a:r>
              <a:rPr lang="hu-HU" dirty="0" err="1" smtClean="0">
                <a:latin typeface="Calibri" pitchFamily="34" charset="0"/>
                <a:ea typeface="Tahoma" pitchFamily="34" charset="0"/>
                <a:cs typeface="Calibri" pitchFamily="34" charset="0"/>
              </a:rPr>
              <a:t>result</a:t>
            </a:r>
            <a:r>
              <a:rPr lang="hu-HU" dirty="0" smtClean="0">
                <a:latin typeface="Calibri" pitchFamily="34" charset="0"/>
                <a:ea typeface="Tahoma" pitchFamily="34" charset="0"/>
                <a:cs typeface="Calibri" pitchFamily="34" charset="0"/>
              </a:rPr>
              <a:t> of </a:t>
            </a:r>
            <a:r>
              <a:rPr lang="hu-HU" dirty="0" err="1" smtClean="0">
                <a:latin typeface="Calibri" pitchFamily="34" charset="0"/>
                <a:ea typeface="Tahoma" pitchFamily="34" charset="0"/>
                <a:cs typeface="Calibri" pitchFamily="34" charset="0"/>
              </a:rPr>
              <a:t>dynamically</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changing</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hierarchical</a:t>
            </a:r>
            <a:r>
              <a:rPr lang="hu-HU" dirty="0" smtClean="0">
                <a:latin typeface="Calibri" pitchFamily="34" charset="0"/>
                <a:ea typeface="Tahoma" pitchFamily="34" charset="0"/>
                <a:cs typeface="Calibri" pitchFamily="34" charset="0"/>
              </a:rPr>
              <a:t> </a:t>
            </a:r>
            <a:r>
              <a:rPr lang="hu-HU" b="1" dirty="0" err="1" smtClean="0">
                <a:latin typeface="Calibri" pitchFamily="34" charset="0"/>
                <a:ea typeface="Tahoma" pitchFamily="34" charset="0"/>
                <a:cs typeface="Calibri" pitchFamily="34" charset="0"/>
              </a:rPr>
              <a:t>leadership-followership</a:t>
            </a:r>
            <a:r>
              <a:rPr lang="hu-HU" b="1" dirty="0" smtClean="0">
                <a:latin typeface="Calibri" pitchFamily="34" charset="0"/>
                <a:ea typeface="Tahoma" pitchFamily="34" charset="0"/>
                <a:cs typeface="Calibri" pitchFamily="34" charset="0"/>
              </a:rPr>
              <a:t> </a:t>
            </a:r>
            <a:r>
              <a:rPr lang="hu-HU" b="1" dirty="0" err="1" smtClean="0">
                <a:latin typeface="Calibri" pitchFamily="34" charset="0"/>
                <a:ea typeface="Tahoma" pitchFamily="34" charset="0"/>
                <a:cs typeface="Calibri" pitchFamily="34" charset="0"/>
              </a:rPr>
              <a:t>interactions</a:t>
            </a:r>
            <a:r>
              <a:rPr lang="hu-HU" dirty="0" smtClean="0">
                <a:latin typeface="Calibri" pitchFamily="34" charset="0"/>
                <a:ea typeface="Tahoma" pitchFamily="34" charset="0"/>
                <a:cs typeface="Calibri" pitchFamily="34" charset="0"/>
              </a:rPr>
              <a:t>.</a:t>
            </a:r>
          </a:p>
          <a:p>
            <a:endParaRPr lang="hu-HU" dirty="0" smtClean="0">
              <a:latin typeface="Calibri" pitchFamily="34" charset="0"/>
              <a:ea typeface="Tahoma" pitchFamily="34" charset="0"/>
              <a:cs typeface="Calibri" pitchFamily="34" charset="0"/>
            </a:endParaRPr>
          </a:p>
          <a:p>
            <a:r>
              <a:rPr lang="hu-HU" dirty="0" err="1" smtClean="0">
                <a:latin typeface="Calibri" pitchFamily="34" charset="0"/>
                <a:ea typeface="Tahoma" pitchFamily="34" charset="0"/>
                <a:cs typeface="Calibri" pitchFamily="34" charset="0"/>
              </a:rPr>
              <a:t>They</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also</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behave</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accoording</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to</a:t>
            </a:r>
            <a:r>
              <a:rPr lang="hu-HU" dirty="0" smtClean="0">
                <a:latin typeface="Calibri" pitchFamily="34" charset="0"/>
                <a:ea typeface="Tahoma" pitchFamily="34" charset="0"/>
                <a:cs typeface="Calibri" pitchFamily="34" charset="0"/>
              </a:rPr>
              <a:t> an </a:t>
            </a:r>
            <a:r>
              <a:rPr lang="hu-HU" dirty="0" err="1" smtClean="0">
                <a:latin typeface="Calibri" pitchFamily="34" charset="0"/>
                <a:ea typeface="Tahoma" pitchFamily="34" charset="0"/>
                <a:cs typeface="Calibri" pitchFamily="34" charset="0"/>
              </a:rPr>
              <a:t>order-hierarchy</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type</a:t>
            </a:r>
            <a:r>
              <a:rPr lang="hu-HU" dirty="0" smtClean="0">
                <a:latin typeface="Calibri" pitchFamily="34" charset="0"/>
                <a:ea typeface="Tahoma" pitchFamily="34" charset="0"/>
                <a:cs typeface="Calibri" pitchFamily="34" charset="0"/>
              </a:rPr>
              <a:t> </a:t>
            </a:r>
            <a:r>
              <a:rPr lang="hu-HU" b="1" dirty="0" err="1" smtClean="0">
                <a:latin typeface="Calibri" pitchFamily="34" charset="0"/>
                <a:ea typeface="Tahoma" pitchFamily="34" charset="0"/>
                <a:cs typeface="Calibri" pitchFamily="34" charset="0"/>
              </a:rPr>
              <a:t>dominance</a:t>
            </a:r>
            <a:r>
              <a:rPr lang="hu-HU" b="1" dirty="0" smtClean="0">
                <a:latin typeface="Calibri" pitchFamily="34" charset="0"/>
                <a:ea typeface="Tahoma" pitchFamily="34" charset="0"/>
                <a:cs typeface="Calibri" pitchFamily="34" charset="0"/>
              </a:rPr>
              <a:t> </a:t>
            </a:r>
            <a:r>
              <a:rPr lang="hu-HU" b="1" dirty="0" err="1" smtClean="0">
                <a:latin typeface="Calibri" pitchFamily="34" charset="0"/>
                <a:ea typeface="Tahoma" pitchFamily="34" charset="0"/>
                <a:cs typeface="Calibri" pitchFamily="34" charset="0"/>
              </a:rPr>
              <a:t>hierarchy</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in</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their</a:t>
            </a:r>
            <a:r>
              <a:rPr lang="hu-HU" dirty="0" smtClean="0">
                <a:latin typeface="Calibri" pitchFamily="34" charset="0"/>
                <a:ea typeface="Tahoma" pitchFamily="34" charset="0"/>
                <a:cs typeface="Calibri" pitchFamily="34" charset="0"/>
              </a:rPr>
              <a:t> </a:t>
            </a:r>
            <a:r>
              <a:rPr lang="hu-HU" dirty="0" err="1" smtClean="0">
                <a:latin typeface="Calibri" pitchFamily="34" charset="0"/>
                <a:ea typeface="Tahoma" pitchFamily="34" charset="0"/>
                <a:cs typeface="Calibri" pitchFamily="34" charset="0"/>
              </a:rPr>
              <a:t>loft</a:t>
            </a:r>
            <a:endParaRPr lang="en-GB" dirty="0">
              <a:latin typeface="Calibri" pitchFamily="34" charset="0"/>
              <a:ea typeface="Tahoma"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icsek\Documents\_papers\collbeh\simulations-models\Anna\nature-Communications\resub\Figures\Vicsek_fig4.jpg"/>
          <p:cNvPicPr>
            <a:picLocks noChangeAspect="1" noChangeArrowheads="1"/>
          </p:cNvPicPr>
          <p:nvPr/>
        </p:nvPicPr>
        <p:blipFill>
          <a:blip r:embed="rId2"/>
          <a:srcRect/>
          <a:stretch>
            <a:fillRect/>
          </a:stretch>
        </p:blipFill>
        <p:spPr bwMode="auto">
          <a:xfrm>
            <a:off x="285720" y="2143116"/>
            <a:ext cx="8572560" cy="2571768"/>
          </a:xfrm>
          <a:prstGeom prst="rect">
            <a:avLst/>
          </a:prstGeom>
          <a:noFill/>
        </p:spPr>
      </p:pic>
      <p:sp>
        <p:nvSpPr>
          <p:cNvPr id="3" name="Szövegdoboz 2"/>
          <p:cNvSpPr txBox="1"/>
          <p:nvPr/>
        </p:nvSpPr>
        <p:spPr>
          <a:xfrm>
            <a:off x="1142976" y="714356"/>
            <a:ext cx="4411785" cy="461665"/>
          </a:xfrm>
          <a:prstGeom prst="rect">
            <a:avLst/>
          </a:prstGeom>
          <a:noFill/>
          <a:ln>
            <a:solidFill>
              <a:schemeClr val="bg1"/>
            </a:solidFill>
          </a:ln>
        </p:spPr>
        <p:txBody>
          <a:bodyPr wrap="square" rtlCol="0">
            <a:spAutoFit/>
          </a:bodyPr>
          <a:lstStyle/>
          <a:p>
            <a:r>
              <a:rPr lang="hu-HU" sz="2400" b="1" dirty="0" err="1" smtClean="0">
                <a:solidFill>
                  <a:srgbClr val="00B050"/>
                </a:solidFill>
                <a:latin typeface="Tahoma" pitchFamily="34" charset="0"/>
                <a:ea typeface="Tahoma" pitchFamily="34" charset="0"/>
                <a:cs typeface="Tahoma" pitchFamily="34" charset="0"/>
              </a:rPr>
              <a:t>Homing</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pigeon</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flock</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model</a:t>
            </a:r>
            <a:endParaRPr lang="en-GB" sz="24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icsek\Documents\_papers\collbeh\simulations-models\Anna\nature-Communications\resub\Figures\Vicsek_fig5.jpg"/>
          <p:cNvPicPr>
            <a:picLocks noChangeAspect="1" noChangeArrowheads="1"/>
          </p:cNvPicPr>
          <p:nvPr/>
        </p:nvPicPr>
        <p:blipFill>
          <a:blip r:embed="rId2"/>
          <a:srcRect/>
          <a:stretch>
            <a:fillRect/>
          </a:stretch>
        </p:blipFill>
        <p:spPr bwMode="auto">
          <a:xfrm>
            <a:off x="642910" y="857232"/>
            <a:ext cx="5480066" cy="5512750"/>
          </a:xfrm>
          <a:prstGeom prst="rect">
            <a:avLst/>
          </a:prstGeom>
          <a:noFill/>
        </p:spPr>
      </p:pic>
      <p:sp>
        <p:nvSpPr>
          <p:cNvPr id="3" name="Szövegdoboz 2"/>
          <p:cNvSpPr txBox="1"/>
          <p:nvPr/>
        </p:nvSpPr>
        <p:spPr>
          <a:xfrm>
            <a:off x="500034" y="142852"/>
            <a:ext cx="7606570" cy="461665"/>
          </a:xfrm>
          <a:prstGeom prst="rect">
            <a:avLst/>
          </a:prstGeom>
          <a:noFill/>
          <a:ln>
            <a:solidFill>
              <a:schemeClr val="bg1"/>
            </a:solidFill>
          </a:ln>
        </p:spPr>
        <p:txBody>
          <a:bodyPr wrap="none" rtlCol="0">
            <a:spAutoFit/>
          </a:bodyPr>
          <a:lstStyle/>
          <a:p>
            <a:r>
              <a:rPr lang="hu-HU" sz="2400" b="1" dirty="0" err="1" smtClean="0">
                <a:solidFill>
                  <a:srgbClr val="00B050"/>
                </a:solidFill>
                <a:latin typeface="Tahoma" pitchFamily="34" charset="0"/>
                <a:ea typeface="Tahoma" pitchFamily="34" charset="0"/>
                <a:cs typeface="Tahoma" pitchFamily="34" charset="0"/>
              </a:rPr>
              <a:t>Interpretation</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better</a:t>
            </a:r>
            <a:r>
              <a:rPr lang="hu-HU" sz="2400" b="1" dirty="0" smtClean="0">
                <a:solidFill>
                  <a:srgbClr val="00B050"/>
                </a:solidFill>
                <a:latin typeface="Tahoma" pitchFamily="34" charset="0"/>
                <a:ea typeface="Tahoma" pitchFamily="34" charset="0"/>
                <a:cs typeface="Tahoma" pitchFamily="34" charset="0"/>
              </a:rPr>
              <a:t> mixing of </a:t>
            </a:r>
            <a:r>
              <a:rPr lang="hu-HU" sz="2400" b="1" dirty="0" err="1" smtClean="0">
                <a:solidFill>
                  <a:srgbClr val="00B050"/>
                </a:solidFill>
                <a:latin typeface="Tahoma" pitchFamily="34" charset="0"/>
                <a:ea typeface="Tahoma" pitchFamily="34" charset="0"/>
                <a:cs typeface="Tahoma" pitchFamily="34" charset="0"/>
              </a:rPr>
              <a:t>the</a:t>
            </a:r>
            <a:r>
              <a:rPr lang="hu-HU" sz="2400" b="1" dirty="0" smtClean="0">
                <a:solidFill>
                  <a:srgbClr val="00B050"/>
                </a:solidFill>
                <a:latin typeface="Tahoma" pitchFamily="34" charset="0"/>
                <a:ea typeface="Tahoma" pitchFamily="34" charset="0"/>
                <a:cs typeface="Tahoma" pitchFamily="34" charset="0"/>
              </a:rPr>
              <a:t> </a:t>
            </a:r>
            <a:r>
              <a:rPr lang="hu-HU" sz="2400" b="1" dirty="0" err="1" smtClean="0">
                <a:solidFill>
                  <a:srgbClr val="00B050"/>
                </a:solidFill>
                <a:latin typeface="Tahoma" pitchFamily="34" charset="0"/>
                <a:ea typeface="Tahoma" pitchFamily="34" charset="0"/>
                <a:cs typeface="Tahoma" pitchFamily="34" charset="0"/>
              </a:rPr>
              <a:t>information</a:t>
            </a:r>
            <a:endParaRPr lang="en-GB" sz="2400" b="1" dirty="0" err="1" smtClean="0">
              <a:solidFill>
                <a:srgbClr val="00B050"/>
              </a:solidFill>
              <a:latin typeface="Tahoma" pitchFamily="34" charset="0"/>
              <a:ea typeface="Tahoma" pitchFamily="34" charset="0"/>
              <a:cs typeface="Tahoma" pitchFamily="34" charset="0"/>
            </a:endParaRPr>
          </a:p>
        </p:txBody>
      </p:sp>
      <p:cxnSp>
        <p:nvCxnSpPr>
          <p:cNvPr id="5" name="Egyenes összekötő nyíllal 4"/>
          <p:cNvCxnSpPr/>
          <p:nvPr/>
        </p:nvCxnSpPr>
        <p:spPr>
          <a:xfrm rot="10800000" flipV="1">
            <a:off x="5715008" y="2143116"/>
            <a:ext cx="928694" cy="6429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Szövegdoboz 5"/>
          <p:cNvSpPr txBox="1"/>
          <p:nvPr/>
        </p:nvSpPr>
        <p:spPr>
          <a:xfrm>
            <a:off x="6715140" y="1928802"/>
            <a:ext cx="184731" cy="461665"/>
          </a:xfrm>
          <a:prstGeom prst="rect">
            <a:avLst/>
          </a:prstGeom>
          <a:noFill/>
          <a:ln>
            <a:solidFill>
              <a:schemeClr val="bg1"/>
            </a:solidFill>
          </a:ln>
        </p:spPr>
        <p:txBody>
          <a:bodyPr wrap="none" rtlCol="0">
            <a:spAutoFit/>
          </a:bodyPr>
          <a:lstStyle/>
          <a:p>
            <a:endParaRPr lang="en-GB" sz="2400" b="1" dirty="0" err="1" smtClean="0">
              <a:solidFill>
                <a:srgbClr val="00B050"/>
              </a:solidFill>
              <a:latin typeface="Tahoma" pitchFamily="34" charset="0"/>
              <a:ea typeface="Tahoma" pitchFamily="34" charset="0"/>
              <a:cs typeface="Tahoma" pitchFamily="34" charset="0"/>
            </a:endParaRPr>
          </a:p>
        </p:txBody>
      </p:sp>
      <p:sp>
        <p:nvSpPr>
          <p:cNvPr id="7" name="Szövegdoboz 6"/>
          <p:cNvSpPr txBox="1"/>
          <p:nvPr/>
        </p:nvSpPr>
        <p:spPr>
          <a:xfrm>
            <a:off x="6208581" y="1571612"/>
            <a:ext cx="2935419" cy="400110"/>
          </a:xfrm>
          <a:prstGeom prst="rect">
            <a:avLst/>
          </a:prstGeom>
          <a:noFill/>
          <a:ln>
            <a:solidFill>
              <a:schemeClr val="bg1"/>
            </a:solidFill>
          </a:ln>
        </p:spPr>
        <p:txBody>
          <a:bodyPr wrap="none" rtlCol="0">
            <a:spAutoFit/>
          </a:bodyPr>
          <a:lstStyle/>
          <a:p>
            <a:r>
              <a:rPr lang="hu-HU" sz="2000" b="1" dirty="0" err="1" smtClean="0">
                <a:solidFill>
                  <a:srgbClr val="00B050"/>
                </a:solidFill>
                <a:latin typeface="Tahoma" pitchFamily="34" charset="0"/>
                <a:ea typeface="Tahoma" pitchFamily="34" charset="0"/>
                <a:cs typeface="Tahoma" pitchFamily="34" charset="0"/>
              </a:rPr>
              <a:t>Sign</a:t>
            </a:r>
            <a:r>
              <a:rPr lang="hu-HU" sz="2000" b="1" dirty="0" smtClean="0">
                <a:solidFill>
                  <a:srgbClr val="00B050"/>
                </a:solidFill>
                <a:latin typeface="Tahoma" pitchFamily="34" charset="0"/>
                <a:ea typeface="Tahoma" pitchFamily="34" charset="0"/>
                <a:cs typeface="Tahoma" pitchFamily="34" charset="0"/>
              </a:rPr>
              <a:t> of „</a:t>
            </a:r>
            <a:r>
              <a:rPr lang="hu-HU" sz="2000" b="1" dirty="0" err="1" smtClean="0">
                <a:solidFill>
                  <a:srgbClr val="00B050"/>
                </a:solidFill>
                <a:latin typeface="Tahoma" pitchFamily="34" charset="0"/>
                <a:ea typeface="Tahoma" pitchFamily="34" charset="0"/>
                <a:cs typeface="Tahoma" pitchFamily="34" charset="0"/>
              </a:rPr>
              <a:t>segregation</a:t>
            </a:r>
            <a:r>
              <a:rPr lang="hu-HU" sz="2000" b="1" dirty="0" smtClean="0">
                <a:solidFill>
                  <a:srgbClr val="00B050"/>
                </a:solidFill>
                <a:latin typeface="Tahoma" pitchFamily="34" charset="0"/>
                <a:ea typeface="Tahoma" pitchFamily="34" charset="0"/>
                <a:cs typeface="Tahoma" pitchFamily="34" charset="0"/>
              </a:rPr>
              <a:t>”</a:t>
            </a:r>
            <a:endParaRPr lang="en-GB" sz="20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02m-AZ-TV.avi">
            <a:hlinkClick r:id="" action="ppaction://media"/>
          </p:cNvPr>
          <p:cNvPicPr>
            <a:picLocks noRot="1" noChangeAspect="1"/>
          </p:cNvPicPr>
          <p:nvPr>
            <a:videoFile r:link="rId1"/>
          </p:nvPr>
        </p:nvPicPr>
        <p:blipFill>
          <a:blip r:embed="rId5"/>
          <a:stretch>
            <a:fillRect/>
          </a:stretch>
        </p:blipFill>
        <p:spPr>
          <a:xfrm>
            <a:off x="1928794" y="3292475"/>
            <a:ext cx="4937125" cy="3565525"/>
          </a:xfrm>
          <a:prstGeom prst="rect">
            <a:avLst/>
          </a:prstGeom>
        </p:spPr>
      </p:pic>
      <p:pic>
        <p:nvPicPr>
          <p:cNvPr id="3" name="KetErt01m-AZ-TV.avi">
            <a:hlinkClick r:id="" action="ppaction://media"/>
          </p:cNvPr>
          <p:cNvPicPr>
            <a:picLocks noRot="1" noChangeAspect="1"/>
          </p:cNvPicPr>
          <p:nvPr>
            <a:videoFile r:link="rId2"/>
          </p:nvPr>
        </p:nvPicPr>
        <p:blipFill>
          <a:blip r:embed="rId6"/>
          <a:stretch>
            <a:fillRect/>
          </a:stretch>
        </p:blipFill>
        <p:spPr>
          <a:xfrm>
            <a:off x="4786314" y="0"/>
            <a:ext cx="4357686" cy="3147062"/>
          </a:xfrm>
          <a:prstGeom prst="rect">
            <a:avLst/>
          </a:prstGeom>
        </p:spPr>
      </p:pic>
      <p:pic>
        <p:nvPicPr>
          <p:cNvPr id="4" name="Unif02m-ZA-TV.avi">
            <a:hlinkClick r:id="" action="ppaction://media"/>
          </p:cNvPr>
          <p:cNvPicPr>
            <a:picLocks noRot="1" noChangeAspect="1"/>
          </p:cNvPicPr>
          <p:nvPr>
            <a:videoFile r:link="rId3"/>
          </p:nvPr>
        </p:nvPicPr>
        <p:blipFill>
          <a:blip r:embed="rId7"/>
          <a:stretch>
            <a:fillRect/>
          </a:stretch>
        </p:blipFill>
        <p:spPr>
          <a:xfrm>
            <a:off x="214282" y="0"/>
            <a:ext cx="4357718" cy="314708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0">
                  <p:stCondLst>
                    <p:cond delay="indefinite"/>
                  </p:stCondLst>
                  <p:endCondLst>
                    <p:cond evt="onNext" delay="0">
                      <p:tgtEl>
                        <p:sldTgt/>
                      </p:tgtEl>
                    </p:cond>
                    <p:cond evt="onPrev" delay="0">
                      <p:tgtEl>
                        <p:sldTgt/>
                      </p:tgtEl>
                    </p:cond>
                  </p:endCondLst>
                </p:cTn>
                <p:tgtEl>
                  <p:spTgt spid="3"/>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00034" y="428604"/>
            <a:ext cx="8242962" cy="1077218"/>
          </a:xfrm>
          <a:prstGeom prst="rect">
            <a:avLst/>
          </a:prstGeom>
          <a:noFill/>
          <a:ln>
            <a:solidFill>
              <a:schemeClr val="bg1"/>
            </a:solidFill>
          </a:ln>
        </p:spPr>
        <p:txBody>
          <a:bodyPr wrap="none" rtlCol="0">
            <a:spAutoFit/>
          </a:bodyPr>
          <a:lstStyle/>
          <a:p>
            <a:r>
              <a:rPr lang="hu-HU" sz="3200" b="1" dirty="0" err="1" smtClean="0">
                <a:solidFill>
                  <a:srgbClr val="0070C0"/>
                </a:solidFill>
                <a:latin typeface="Tahoma" pitchFamily="34" charset="0"/>
                <a:ea typeface="Tahoma" pitchFamily="34" charset="0"/>
                <a:cs typeface="Tahoma" pitchFamily="34" charset="0"/>
              </a:rPr>
              <a:t>Emergence</a:t>
            </a:r>
            <a:r>
              <a:rPr lang="hu-HU" sz="3200" b="1" dirty="0" smtClean="0">
                <a:solidFill>
                  <a:srgbClr val="0070C0"/>
                </a:solidFill>
                <a:latin typeface="Tahoma" pitchFamily="34" charset="0"/>
                <a:ea typeface="Tahoma" pitchFamily="34" charset="0"/>
                <a:cs typeface="Tahoma" pitchFamily="34" charset="0"/>
              </a:rPr>
              <a:t> of </a:t>
            </a:r>
            <a:r>
              <a:rPr lang="hu-HU" sz="3200" b="1" dirty="0" err="1" smtClean="0">
                <a:solidFill>
                  <a:srgbClr val="0070C0"/>
                </a:solidFill>
                <a:latin typeface="Tahoma" pitchFamily="34" charset="0"/>
                <a:ea typeface="Tahoma" pitchFamily="34" charset="0"/>
                <a:cs typeface="Tahoma" pitchFamily="34" charset="0"/>
              </a:rPr>
              <a:t>hierarchical</a:t>
            </a:r>
            <a:r>
              <a:rPr lang="hu-HU" sz="3200" b="1" dirty="0" smtClean="0">
                <a:solidFill>
                  <a:srgbClr val="0070C0"/>
                </a:solidFill>
                <a:latin typeface="Tahoma" pitchFamily="34" charset="0"/>
                <a:ea typeface="Tahoma" pitchFamily="34" charset="0"/>
                <a:cs typeface="Tahoma" pitchFamily="34" charset="0"/>
              </a:rPr>
              <a:t> </a:t>
            </a:r>
            <a:r>
              <a:rPr lang="hu-HU" sz="3200" b="1" dirty="0" err="1" smtClean="0">
                <a:solidFill>
                  <a:srgbClr val="0070C0"/>
                </a:solidFill>
                <a:latin typeface="Tahoma" pitchFamily="34" charset="0"/>
                <a:ea typeface="Tahoma" pitchFamily="34" charset="0"/>
                <a:cs typeface="Tahoma" pitchFamily="34" charset="0"/>
              </a:rPr>
              <a:t>cooperation</a:t>
            </a:r>
            <a:r>
              <a:rPr lang="hu-HU" sz="3200" b="1" dirty="0" smtClean="0">
                <a:solidFill>
                  <a:srgbClr val="0070C0"/>
                </a:solidFill>
                <a:latin typeface="Tahoma" pitchFamily="34" charset="0"/>
                <a:ea typeface="Tahoma" pitchFamily="34" charset="0"/>
                <a:cs typeface="Tahoma" pitchFamily="34" charset="0"/>
              </a:rPr>
              <a:t> </a:t>
            </a:r>
          </a:p>
          <a:p>
            <a:r>
              <a:rPr lang="hu-HU" sz="3200" b="1" dirty="0" err="1" smtClean="0">
                <a:solidFill>
                  <a:srgbClr val="0070C0"/>
                </a:solidFill>
                <a:latin typeface="Tahoma" pitchFamily="34" charset="0"/>
                <a:ea typeface="Tahoma" pitchFamily="34" charset="0"/>
                <a:cs typeface="Tahoma" pitchFamily="34" charset="0"/>
              </a:rPr>
              <a:t>among</a:t>
            </a:r>
            <a:r>
              <a:rPr lang="hu-HU" sz="3200" b="1" dirty="0" smtClean="0">
                <a:solidFill>
                  <a:srgbClr val="0070C0"/>
                </a:solidFill>
                <a:latin typeface="Tahoma" pitchFamily="34" charset="0"/>
                <a:ea typeface="Tahoma" pitchFamily="34" charset="0"/>
                <a:cs typeface="Tahoma" pitchFamily="34" charset="0"/>
              </a:rPr>
              <a:t> </a:t>
            </a:r>
            <a:r>
              <a:rPr lang="hu-HU" sz="3200" b="1" dirty="0" err="1" smtClean="0">
                <a:solidFill>
                  <a:srgbClr val="0070C0"/>
                </a:solidFill>
                <a:latin typeface="Tahoma" pitchFamily="34" charset="0"/>
                <a:ea typeface="Tahoma" pitchFamily="34" charset="0"/>
                <a:cs typeface="Tahoma" pitchFamily="34" charset="0"/>
              </a:rPr>
              <a:t>selfish</a:t>
            </a:r>
            <a:r>
              <a:rPr lang="hu-HU" sz="3200" b="1" dirty="0" smtClean="0">
                <a:solidFill>
                  <a:srgbClr val="0070C0"/>
                </a:solidFill>
                <a:latin typeface="Tahoma" pitchFamily="34" charset="0"/>
                <a:ea typeface="Tahoma" pitchFamily="34" charset="0"/>
                <a:cs typeface="Tahoma" pitchFamily="34" charset="0"/>
              </a:rPr>
              <a:t> </a:t>
            </a:r>
            <a:r>
              <a:rPr lang="hu-HU" sz="3200" b="1" dirty="0" err="1" smtClean="0">
                <a:solidFill>
                  <a:srgbClr val="0070C0"/>
                </a:solidFill>
                <a:latin typeface="Tahoma" pitchFamily="34" charset="0"/>
                <a:ea typeface="Tahoma" pitchFamily="34" charset="0"/>
                <a:cs typeface="Tahoma" pitchFamily="34" charset="0"/>
              </a:rPr>
              <a:t>individuals</a:t>
            </a:r>
            <a:endParaRPr lang="hu-HU" sz="3200" b="1" dirty="0">
              <a:solidFill>
                <a:srgbClr val="0070C0"/>
              </a:solidFill>
              <a:latin typeface="Tahoma" pitchFamily="34" charset="0"/>
              <a:ea typeface="Tahoma" pitchFamily="34" charset="0"/>
              <a:cs typeface="Tahoma" pitchFamily="34" charset="0"/>
            </a:endParaRPr>
          </a:p>
        </p:txBody>
      </p:sp>
      <p:sp>
        <p:nvSpPr>
          <p:cNvPr id="4" name="Szövegdoboz 3"/>
          <p:cNvSpPr txBox="1"/>
          <p:nvPr/>
        </p:nvSpPr>
        <p:spPr>
          <a:xfrm>
            <a:off x="785786" y="2571744"/>
            <a:ext cx="2714644" cy="461665"/>
          </a:xfrm>
          <a:prstGeom prst="rect">
            <a:avLst/>
          </a:prstGeom>
          <a:noFill/>
          <a:ln>
            <a:solidFill>
              <a:schemeClr val="bg1"/>
            </a:solidFill>
          </a:ln>
        </p:spPr>
        <p:txBody>
          <a:bodyPr wrap="square" rtlCol="0">
            <a:spAutoFit/>
          </a:bodyPr>
          <a:lstStyle/>
          <a:p>
            <a:endParaRPr lang="en-GB" sz="2400" b="1" dirty="0" err="1" smtClean="0">
              <a:solidFill>
                <a:srgbClr val="BF13BF"/>
              </a:solidFill>
              <a:latin typeface="Tahoma" pitchFamily="34" charset="0"/>
              <a:ea typeface="Tahoma" pitchFamily="34" charset="0"/>
              <a:cs typeface="Tahoma" pitchFamily="34" charset="0"/>
            </a:endParaRPr>
          </a:p>
        </p:txBody>
      </p:sp>
      <p:sp>
        <p:nvSpPr>
          <p:cNvPr id="15364" name="Rectangle 4"/>
          <p:cNvSpPr>
            <a:spLocks noChangeArrowheads="1"/>
          </p:cNvSpPr>
          <p:nvPr/>
        </p:nvSpPr>
        <p:spPr bwMode="auto">
          <a:xfrm>
            <a:off x="714348" y="1928802"/>
            <a:ext cx="392909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sng" strike="noStrike" cap="none" normalizeH="0" baseline="0" dirty="0" smtClean="0">
                <a:ln>
                  <a:noFill/>
                </a:ln>
                <a:solidFill>
                  <a:schemeClr val="tx1"/>
                </a:solidFill>
                <a:effectLst/>
                <a:latin typeface="+mj-lt"/>
                <a:ea typeface="SimSun" pitchFamily="2" charset="-122"/>
                <a:cs typeface="Times New Roman" pitchFamily="18" charset="0"/>
              </a:rPr>
              <a:t>Essential model parameters:</a:t>
            </a:r>
            <a:endParaRPr kumimoji="0" lang="hu-HU" altLang="zh-CN" sz="1600" b="1" i="0" u="sng" strike="noStrike" cap="none" normalizeH="0" baseline="0" dirty="0" smtClean="0">
              <a:ln>
                <a:noFill/>
              </a:ln>
              <a:solidFill>
                <a:schemeClr val="tx1"/>
              </a:solidFill>
              <a:effectLst/>
              <a:latin typeface="+mj-lt"/>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1" u="none" strike="noStrike" cap="none" normalizeH="0" baseline="0" dirty="0" smtClean="0">
                <a:ln>
                  <a:noFill/>
                </a:ln>
                <a:solidFill>
                  <a:schemeClr val="tx1"/>
                </a:solidFill>
                <a:effectLst/>
                <a:latin typeface="+mj-lt"/>
                <a:ea typeface="SimSun" pitchFamily="2" charset="-122"/>
                <a:cs typeface="Times New Roman" pitchFamily="18" charset="0"/>
              </a:rPr>
              <a:t>n</a:t>
            </a:r>
            <a:r>
              <a:rPr kumimoji="0" lang="en-GB" altLang="zh-CN" sz="1600" b="0" i="0" u="none" strike="noStrike" cap="none" normalizeH="0" baseline="0" dirty="0" smtClean="0">
                <a:ln>
                  <a:noFill/>
                </a:ln>
                <a:solidFill>
                  <a:schemeClr val="tx1"/>
                </a:solidFill>
                <a:effectLst/>
                <a:latin typeface="+mj-lt"/>
                <a:ea typeface="SimSun" pitchFamily="2" charset="-122"/>
                <a:cs typeface="Times New Roman" pitchFamily="18" charset="0"/>
              </a:rPr>
              <a:t> – the number of agents</a:t>
            </a:r>
            <a:endParaRPr kumimoji="0" lang="en-GB" altLang="zh-CN"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1" u="none" strike="noStrike" cap="none" normalizeH="0" baseline="0" dirty="0" smtClean="0">
                <a:ln>
                  <a:noFill/>
                </a:ln>
                <a:solidFill>
                  <a:schemeClr val="tx1"/>
                </a:solidFill>
                <a:effectLst/>
                <a:latin typeface="+mj-lt"/>
                <a:ea typeface="SimSun" pitchFamily="2" charset="-122"/>
                <a:cs typeface="Times New Roman" pitchFamily="18" charset="0"/>
              </a:rPr>
              <a:t>p</a:t>
            </a:r>
            <a:r>
              <a:rPr kumimoji="0" lang="en-GB" altLang="zh-CN" sz="1600" b="0" i="0" u="none" strike="noStrike" cap="none" normalizeH="0" baseline="0" dirty="0" smtClean="0">
                <a:ln>
                  <a:noFill/>
                </a:ln>
                <a:solidFill>
                  <a:schemeClr val="tx1"/>
                </a:solidFill>
                <a:effectLst/>
                <a:latin typeface="+mj-lt"/>
                <a:ea typeface="SimSun" pitchFamily="2" charset="-122"/>
                <a:cs typeface="Times New Roman" pitchFamily="18" charset="0"/>
              </a:rPr>
              <a:t> – the probability of a state flip in the environment</a:t>
            </a:r>
            <a:endParaRPr kumimoji="0" lang="en-GB" altLang="zh-CN"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1" u="none" strike="noStrike" cap="none" normalizeH="0" baseline="0" dirty="0" err="1" smtClean="0">
                <a:ln>
                  <a:noFill/>
                </a:ln>
                <a:solidFill>
                  <a:schemeClr val="tx1"/>
                </a:solidFill>
                <a:effectLst/>
                <a:latin typeface="+mj-lt"/>
                <a:ea typeface="SimSun" pitchFamily="2" charset="-122"/>
                <a:cs typeface="Times New Roman" pitchFamily="18" charset="0"/>
              </a:rPr>
              <a:t>a</a:t>
            </a:r>
            <a:r>
              <a:rPr kumimoji="0" lang="en-GB" altLang="zh-CN" sz="1600" b="0" i="1" u="none" strike="noStrike" cap="none" normalizeH="0" baseline="-30000" dirty="0" err="1" smtClean="0">
                <a:ln>
                  <a:noFill/>
                </a:ln>
                <a:solidFill>
                  <a:schemeClr val="tx1"/>
                </a:solidFill>
                <a:effectLst/>
                <a:latin typeface="+mj-lt"/>
                <a:ea typeface="SimSun" pitchFamily="2" charset="-122"/>
                <a:cs typeface="Times New Roman" pitchFamily="18" charset="0"/>
              </a:rPr>
              <a:t>i</a:t>
            </a:r>
            <a:r>
              <a:rPr kumimoji="0" lang="en-GB" altLang="zh-CN" sz="1600" b="0" i="0" u="none" strike="noStrike" cap="none" normalizeH="0" baseline="0" dirty="0" smtClean="0">
                <a:ln>
                  <a:noFill/>
                </a:ln>
                <a:solidFill>
                  <a:schemeClr val="tx1"/>
                </a:solidFill>
                <a:effectLst/>
                <a:latin typeface="+mj-lt"/>
                <a:ea typeface="SimSun" pitchFamily="2" charset="-122"/>
                <a:cs typeface="Times New Roman" pitchFamily="18" charset="0"/>
              </a:rPr>
              <a:t> – the fitness score of agent </a:t>
            </a:r>
            <a:r>
              <a:rPr kumimoji="0" lang="en-GB" altLang="zh-CN" sz="1600" b="0" i="1"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hu-HU" altLang="zh-CN" sz="1600" b="0" i="1" u="none" strike="noStrike" cap="none" normalizeH="0" baseline="0" dirty="0" smtClean="0">
              <a:ln>
                <a:noFill/>
              </a:ln>
              <a:solidFill>
                <a:schemeClr val="tx1"/>
              </a:solidFill>
              <a:effectLst/>
              <a:latin typeface="+mj-lt"/>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hu-HU" altLang="zh-CN" sz="1200" i="1" dirty="0" smtClean="0">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zh-CN" sz="12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hu-HU" altLang="zh-CN" sz="1200" i="1" dirty="0" smtClean="0">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zh-CN" sz="12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hu-HU" altLang="zh-CN" i="1" dirty="0" err="1" smtClean="0">
                <a:latin typeface="Times New Roman" pitchFamily="18" charset="0"/>
                <a:ea typeface="SimSun" pitchFamily="2" charset="-122"/>
                <a:cs typeface="Times New Roman" pitchFamily="18" charset="0"/>
              </a:rPr>
              <a:t>Derived</a:t>
            </a:r>
            <a:r>
              <a:rPr lang="hu-HU" altLang="zh-CN" i="1" dirty="0" smtClean="0">
                <a:latin typeface="Times New Roman" pitchFamily="18" charset="0"/>
                <a:ea typeface="SimSun" pitchFamily="2" charset="-122"/>
                <a:cs typeface="Times New Roman" pitchFamily="18" charset="0"/>
              </a:rPr>
              <a:t> </a:t>
            </a:r>
            <a:r>
              <a:rPr lang="hu-HU" altLang="zh-CN" i="1" dirty="0" err="1" smtClean="0">
                <a:latin typeface="Times New Roman" pitchFamily="18" charset="0"/>
                <a:ea typeface="SimSun" pitchFamily="2" charset="-122"/>
                <a:cs typeface="Times New Roman" pitchFamily="18" charset="0"/>
              </a:rPr>
              <a:t>parameters</a:t>
            </a:r>
            <a:endParaRPr lang="hu-HU" altLang="zh-CN" i="1" dirty="0" smtClean="0">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642910" y="4500570"/>
            <a:ext cx="578647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b="0" i="1" u="none" strike="noStrike" cap="none" normalizeH="0" baseline="0" dirty="0" err="1" smtClean="0">
                <a:ln>
                  <a:noFill/>
                </a:ln>
                <a:solidFill>
                  <a:schemeClr val="tx1"/>
                </a:solidFill>
                <a:effectLst/>
                <a:latin typeface="+mj-lt"/>
                <a:ea typeface="SimSun" pitchFamily="2" charset="-122"/>
                <a:cs typeface="Times New Roman" pitchFamily="18" charset="0"/>
              </a:rPr>
              <a:t>t</a:t>
            </a:r>
            <a:r>
              <a:rPr kumimoji="0" lang="en-GB" altLang="zh-CN" b="0" i="1" u="none" strike="noStrike" cap="none" normalizeH="0" baseline="-30000" dirty="0" err="1" smtClean="0">
                <a:ln>
                  <a:noFill/>
                </a:ln>
                <a:solidFill>
                  <a:schemeClr val="tx1"/>
                </a:solidFill>
                <a:effectLst/>
                <a:latin typeface="+mj-lt"/>
                <a:ea typeface="SimSun" pitchFamily="2" charset="-122"/>
                <a:cs typeface="Times New Roman" pitchFamily="18" charset="0"/>
              </a:rPr>
              <a:t>ij</a:t>
            </a:r>
            <a:r>
              <a:rPr kumimoji="0" lang="en-GB" altLang="zh-CN" b="0" i="0" u="none" strike="noStrike" cap="none" normalizeH="0" baseline="0" dirty="0" smtClean="0">
                <a:ln>
                  <a:noFill/>
                </a:ln>
                <a:solidFill>
                  <a:schemeClr val="tx1"/>
                </a:solidFill>
                <a:effectLst/>
                <a:latin typeface="+mj-lt"/>
                <a:ea typeface="SimSun" pitchFamily="2" charset="-122"/>
                <a:cs typeface="Times New Roman" pitchFamily="18" charset="0"/>
              </a:rPr>
              <a:t> – the fitness score of agent </a:t>
            </a:r>
            <a:r>
              <a:rPr kumimoji="0" lang="en-GB" altLang="zh-CN" b="0" i="1" u="none" strike="noStrike" cap="none" normalizeH="0" baseline="0" dirty="0" smtClean="0">
                <a:ln>
                  <a:noFill/>
                </a:ln>
                <a:solidFill>
                  <a:schemeClr val="tx1"/>
                </a:solidFill>
                <a:effectLst/>
                <a:latin typeface="+mj-lt"/>
                <a:ea typeface="SimSun" pitchFamily="2" charset="-122"/>
                <a:cs typeface="Times New Roman" pitchFamily="18" charset="0"/>
              </a:rPr>
              <a:t>j</a:t>
            </a:r>
            <a:r>
              <a:rPr kumimoji="0" lang="en-GB" altLang="zh-CN" b="0" i="0" u="none" strike="noStrike" cap="none" normalizeH="0" baseline="0" dirty="0" smtClean="0">
                <a:ln>
                  <a:noFill/>
                </a:ln>
                <a:solidFill>
                  <a:schemeClr val="tx1"/>
                </a:solidFill>
                <a:effectLst/>
                <a:latin typeface="+mj-lt"/>
                <a:ea typeface="SimSun" pitchFamily="2" charset="-122"/>
                <a:cs typeface="Times New Roman" pitchFamily="18" charset="0"/>
              </a:rPr>
              <a:t> as estimated by agent </a:t>
            </a:r>
            <a:r>
              <a:rPr kumimoji="0" lang="en-GB" altLang="zh-CN" b="0" i="1"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GB" altLang="zh-CN" b="0" i="0" u="none" strike="noStrike" cap="none" normalizeH="0" baseline="0" dirty="0" smtClean="0">
                <a:ln>
                  <a:noFill/>
                </a:ln>
                <a:solidFill>
                  <a:schemeClr val="tx1"/>
                </a:solidFill>
                <a:effectLst/>
                <a:latin typeface="+mj-lt"/>
                <a:ea typeface="SimSun" pitchFamily="2" charset="-122"/>
                <a:cs typeface="Times New Roman" pitchFamily="18" charset="0"/>
              </a:rPr>
              <a:t>.</a:t>
            </a:r>
            <a:endParaRPr kumimoji="0" lang="en-GB" altLang="zh-CN"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altLang="zh-CN" b="1" i="0" u="none" strike="noStrike" cap="none" normalizeH="0" baseline="0" dirty="0" smtClean="0">
                <a:ln>
                  <a:noFill/>
                </a:ln>
                <a:solidFill>
                  <a:schemeClr val="tx1"/>
                </a:solidFill>
                <a:effectLst/>
                <a:latin typeface="+mj-lt"/>
                <a:ea typeface="SimSun" pitchFamily="2" charset="-122"/>
                <a:cs typeface="Times New Roman" pitchFamily="18" charset="0"/>
              </a:rPr>
              <a:t>T</a:t>
            </a:r>
            <a:r>
              <a:rPr kumimoji="0" lang="en-GB" altLang="zh-CN" b="0" i="0" u="none" strike="noStrike" cap="none" normalizeH="0" baseline="0" dirty="0" smtClean="0">
                <a:ln>
                  <a:noFill/>
                </a:ln>
                <a:solidFill>
                  <a:schemeClr val="tx1"/>
                </a:solidFill>
                <a:effectLst/>
                <a:latin typeface="+mj-lt"/>
                <a:ea typeface="SimSun" pitchFamily="2" charset="-122"/>
                <a:cs typeface="Times New Roman" pitchFamily="18" charset="0"/>
              </a:rPr>
              <a:t> – the matrix of fitness score estimates (i.e. </a:t>
            </a:r>
            <a:r>
              <a:rPr kumimoji="0" lang="en-GB" altLang="zh-CN" b="1" i="0" u="none" strike="noStrike" cap="none" normalizeH="0" baseline="0" dirty="0" smtClean="0">
                <a:ln>
                  <a:noFill/>
                </a:ln>
                <a:solidFill>
                  <a:schemeClr val="tx1"/>
                </a:solidFill>
                <a:effectLst/>
                <a:latin typeface="+mj-lt"/>
                <a:ea typeface="SimSun" pitchFamily="2" charset="-122"/>
                <a:cs typeface="Times New Roman" pitchFamily="18" charset="0"/>
              </a:rPr>
              <a:t>T</a:t>
            </a:r>
            <a:r>
              <a:rPr kumimoji="0" lang="en-GB" altLang="zh-CN" b="0" i="0" u="none" strike="noStrike" cap="none" normalizeH="0" baseline="0" dirty="0" smtClean="0">
                <a:ln>
                  <a:noFill/>
                </a:ln>
                <a:solidFill>
                  <a:schemeClr val="tx1"/>
                </a:solidFill>
                <a:effectLst/>
                <a:latin typeface="+mj-lt"/>
                <a:ea typeface="SimSun" pitchFamily="2" charset="-122"/>
                <a:cs typeface="Times New Roman" pitchFamily="18" charset="0"/>
              </a:rPr>
              <a:t> = [ </a:t>
            </a:r>
            <a:r>
              <a:rPr kumimoji="0" lang="en-GB" altLang="zh-CN" b="0" i="1" u="none" strike="noStrike" cap="none" normalizeH="0" baseline="0" dirty="0" err="1" smtClean="0">
                <a:ln>
                  <a:noFill/>
                </a:ln>
                <a:solidFill>
                  <a:schemeClr val="tx1"/>
                </a:solidFill>
                <a:effectLst/>
                <a:latin typeface="+mj-lt"/>
                <a:ea typeface="SimSun" pitchFamily="2" charset="-122"/>
                <a:cs typeface="Times New Roman" pitchFamily="18" charset="0"/>
              </a:rPr>
              <a:t>t</a:t>
            </a:r>
            <a:r>
              <a:rPr kumimoji="0" lang="en-GB" altLang="zh-CN" b="0" i="1" u="none" strike="noStrike" cap="none" normalizeH="0" baseline="-30000" dirty="0" err="1" smtClean="0">
                <a:ln>
                  <a:noFill/>
                </a:ln>
                <a:solidFill>
                  <a:schemeClr val="tx1"/>
                </a:solidFill>
                <a:effectLst/>
                <a:latin typeface="+mj-lt"/>
                <a:ea typeface="SimSun" pitchFamily="2" charset="-122"/>
                <a:cs typeface="Times New Roman" pitchFamily="18" charset="0"/>
              </a:rPr>
              <a:t>ij</a:t>
            </a:r>
            <a:r>
              <a:rPr kumimoji="0" lang="en-GB" altLang="zh-CN" b="0" i="0" u="none" strike="noStrike" cap="none" normalizeH="0" baseline="0" dirty="0" smtClean="0">
                <a:ln>
                  <a:noFill/>
                </a:ln>
                <a:solidFill>
                  <a:schemeClr val="tx1"/>
                </a:solidFill>
                <a:effectLst/>
                <a:latin typeface="+mj-lt"/>
                <a:ea typeface="SimSun" pitchFamily="2" charset="-122"/>
                <a:cs typeface="Times New Roman" pitchFamily="18" charset="0"/>
              </a:rPr>
              <a:t> ]) </a:t>
            </a:r>
            <a:endParaRPr kumimoji="0" lang="en-GB" altLang="zh-CN"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5720" y="1285860"/>
            <a:ext cx="8001056" cy="2585323"/>
          </a:xfrm>
          <a:prstGeom prst="rect">
            <a:avLst/>
          </a:prstGeom>
          <a:solidFill>
            <a:schemeClr val="bg1"/>
          </a:solidFill>
        </p:spPr>
        <p:txBody>
          <a:bodyPr wrap="square">
            <a:spAutoFit/>
          </a:bodyPr>
          <a:lstStyle/>
          <a:p>
            <a:r>
              <a:rPr lang="en-US" sz="2400" b="1" dirty="0" smtClean="0">
                <a:solidFill>
                  <a:srgbClr val="00B050"/>
                </a:solidFill>
              </a:rPr>
              <a:t>By building and investigating a simple model that</a:t>
            </a:r>
            <a:r>
              <a:rPr lang="hu-HU" sz="2400" b="1" dirty="0" smtClean="0">
                <a:solidFill>
                  <a:srgbClr val="00B050"/>
                </a:solidFill>
              </a:rPr>
              <a:t> </a:t>
            </a:r>
            <a:r>
              <a:rPr lang="en-US" sz="2400" b="1" dirty="0" smtClean="0">
                <a:solidFill>
                  <a:srgbClr val="00B050"/>
                </a:solidFill>
              </a:rPr>
              <a:t>spontaneously leads to hierarchical </a:t>
            </a:r>
            <a:r>
              <a:rPr lang="hu-HU" sz="2400" b="1" dirty="0" err="1" smtClean="0">
                <a:solidFill>
                  <a:srgbClr val="00B050"/>
                </a:solidFill>
              </a:rPr>
              <a:t>network-type</a:t>
            </a:r>
            <a:r>
              <a:rPr lang="hu-HU" sz="2400" b="1" dirty="0" smtClean="0">
                <a:solidFill>
                  <a:srgbClr val="00B050"/>
                </a:solidFill>
              </a:rPr>
              <a:t> </a:t>
            </a:r>
            <a:r>
              <a:rPr lang="en-US" sz="2400" b="1" dirty="0" smtClean="0">
                <a:solidFill>
                  <a:srgbClr val="00B050"/>
                </a:solidFill>
              </a:rPr>
              <a:t>organization</a:t>
            </a:r>
            <a:r>
              <a:rPr lang="hu-HU" sz="2400" b="1" dirty="0" smtClean="0">
                <a:solidFill>
                  <a:srgbClr val="00B050"/>
                </a:solidFill>
              </a:rPr>
              <a:t> </a:t>
            </a:r>
            <a:r>
              <a:rPr lang="hu-HU" sz="2400" b="1" dirty="0" err="1" smtClean="0">
                <a:solidFill>
                  <a:srgbClr val="00B050"/>
                </a:solidFill>
              </a:rPr>
              <a:t>we</a:t>
            </a:r>
            <a:r>
              <a:rPr lang="hu-HU" sz="2400" b="1" dirty="0" smtClean="0">
                <a:solidFill>
                  <a:srgbClr val="00B050"/>
                </a:solidFill>
              </a:rPr>
              <a:t> </a:t>
            </a:r>
            <a:r>
              <a:rPr lang="en-US" sz="2400" b="1" dirty="0" smtClean="0">
                <a:solidFill>
                  <a:srgbClr val="00B050"/>
                </a:solidFill>
              </a:rPr>
              <a:t>may make a </a:t>
            </a:r>
            <a:r>
              <a:rPr lang="en-US" sz="2400" b="1" dirty="0" err="1" smtClean="0">
                <a:solidFill>
                  <a:srgbClr val="00B050"/>
                </a:solidFill>
              </a:rPr>
              <a:t>signi</a:t>
            </a:r>
            <a:r>
              <a:rPr lang="hu-HU" sz="2400" b="1" dirty="0" smtClean="0">
                <a:solidFill>
                  <a:srgbClr val="00B050"/>
                </a:solidFill>
              </a:rPr>
              <a:t>fi</a:t>
            </a:r>
            <a:r>
              <a:rPr lang="en-US" sz="2400" b="1" dirty="0" smtClean="0">
                <a:solidFill>
                  <a:srgbClr val="00B050"/>
                </a:solidFill>
              </a:rPr>
              <a:t>cant progress towards</a:t>
            </a:r>
            <a:r>
              <a:rPr lang="hu-HU" sz="2400" b="1" dirty="0" smtClean="0">
                <a:solidFill>
                  <a:srgbClr val="00B050"/>
                </a:solidFill>
              </a:rPr>
              <a:t> </a:t>
            </a:r>
            <a:r>
              <a:rPr lang="en-US" sz="2400" b="1" dirty="0" smtClean="0">
                <a:solidFill>
                  <a:srgbClr val="00B050"/>
                </a:solidFill>
              </a:rPr>
              <a:t>getting a deeper insight into the hierarchy producing</a:t>
            </a:r>
            <a:r>
              <a:rPr lang="hu-HU" sz="2400" b="1" dirty="0" smtClean="0">
                <a:solidFill>
                  <a:srgbClr val="00B050"/>
                </a:solidFill>
              </a:rPr>
              <a:t> </a:t>
            </a:r>
            <a:r>
              <a:rPr lang="en-US" sz="2400" b="1" dirty="0" smtClean="0">
                <a:solidFill>
                  <a:srgbClr val="00B050"/>
                </a:solidFill>
              </a:rPr>
              <a:t>mechanisms. We have designed such a model, which due</a:t>
            </a:r>
            <a:r>
              <a:rPr lang="hu-HU" sz="2400" b="1" dirty="0" smtClean="0">
                <a:solidFill>
                  <a:srgbClr val="00B050"/>
                </a:solidFill>
              </a:rPr>
              <a:t> </a:t>
            </a:r>
            <a:r>
              <a:rPr lang="en-US" sz="2400" b="1" dirty="0" smtClean="0">
                <a:solidFill>
                  <a:srgbClr val="00B050"/>
                </a:solidFill>
              </a:rPr>
              <a:t>to its simplicity is applicable to a wide range of actual</a:t>
            </a:r>
            <a:r>
              <a:rPr lang="hu-HU" sz="2400" b="1" dirty="0" smtClean="0">
                <a:solidFill>
                  <a:srgbClr val="00B050"/>
                </a:solidFill>
              </a:rPr>
              <a:t> </a:t>
            </a:r>
            <a:r>
              <a:rPr lang="hu-HU" sz="2400" b="1" dirty="0" err="1" smtClean="0">
                <a:solidFill>
                  <a:srgbClr val="00B050"/>
                </a:solidFill>
              </a:rPr>
              <a:t>situations</a:t>
            </a:r>
            <a:endParaRPr lang="en-GB" sz="2400" b="1" dirty="0" smtClean="0">
              <a:solidFill>
                <a:srgbClr val="00B050"/>
              </a:solidFill>
            </a:endParaRPr>
          </a:p>
          <a:p>
            <a:r>
              <a:rPr lang="hu-HU" b="1" dirty="0" smtClean="0">
                <a:solidFill>
                  <a:srgbClr val="BF13BF"/>
                </a:solidFill>
                <a:latin typeface="Tahoma" pitchFamily="34" charset="0"/>
                <a:ea typeface="Tahoma" pitchFamily="34" charset="0"/>
                <a:cs typeface="Tahoma" pitchFamily="34" charset="0"/>
              </a:rPr>
              <a:t> </a:t>
            </a:r>
            <a:endParaRPr lang="en-GB" b="1" dirty="0" err="1" smtClean="0">
              <a:solidFill>
                <a:srgbClr val="BF13B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857232"/>
            <a:ext cx="8572528"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B050"/>
                </a:solidFill>
                <a:effectLst/>
                <a:latin typeface="Arial" pitchFamily="34" charset="0"/>
                <a:ea typeface="Times New Roman" pitchFamily="18" charset="0"/>
                <a:cs typeface="CMR10" charset="0"/>
              </a:rPr>
              <a:t>What are </a:t>
            </a:r>
            <a:r>
              <a:rPr kumimoji="0" lang="en-US" sz="1600" b="1" i="0" u="none" strike="noStrike" cap="none" normalizeH="0" baseline="0" dirty="0" err="1" smtClean="0">
                <a:ln>
                  <a:noFill/>
                </a:ln>
                <a:solidFill>
                  <a:srgbClr val="00B050"/>
                </a:solidFill>
                <a:effectLst/>
                <a:latin typeface="Arial" pitchFamily="34" charset="0"/>
                <a:ea typeface="Times New Roman" pitchFamily="18" charset="0"/>
                <a:cs typeface="CMR10" charset="0"/>
              </a:rPr>
              <a:t>th</a:t>
            </a:r>
            <a:r>
              <a:rPr kumimoji="0" lang="hu-HU" sz="1600" b="1" i="0" u="none" strike="noStrike" cap="none" normalizeH="0" baseline="0" dirty="0" smtClean="0">
                <a:ln>
                  <a:noFill/>
                </a:ln>
                <a:solidFill>
                  <a:srgbClr val="00B050"/>
                </a:solidFill>
                <a:effectLst/>
                <a:latin typeface="Arial" pitchFamily="34" charset="0"/>
                <a:ea typeface="Times New Roman" pitchFamily="18" charset="0"/>
                <a:cs typeface="CMR10" charset="0"/>
              </a:rPr>
              <a:t>e</a:t>
            </a:r>
            <a:r>
              <a:rPr kumimoji="0" lang="en-US" sz="1600" b="1" i="0" u="none" strike="noStrike" cap="none" normalizeH="0" baseline="0" dirty="0" smtClean="0">
                <a:ln>
                  <a:noFill/>
                </a:ln>
                <a:solidFill>
                  <a:srgbClr val="00B050"/>
                </a:solidFill>
                <a:effectLst/>
                <a:latin typeface="Arial" pitchFamily="34" charset="0"/>
                <a:ea typeface="Times New Roman" pitchFamily="18" charset="0"/>
                <a:cs typeface="CMR10" charset="0"/>
              </a:rPr>
              <a:t> major factors driving a group of interacting selfish actors all trying to optimize their individual success? </a:t>
            </a:r>
            <a:endParaRPr kumimoji="0" lang="hu-HU" sz="1600" b="1" i="0" u="none" strike="noStrike" cap="none" normalizeH="0" baseline="0" dirty="0" smtClean="0">
              <a:ln>
                <a:noFill/>
              </a:ln>
              <a:solidFill>
                <a:srgbClr val="00B050"/>
              </a:solidFill>
              <a:effectLst/>
              <a:latin typeface="Arial" pitchFamily="34" charset="0"/>
              <a:ea typeface="Times New Roman" pitchFamily="18" charset="0"/>
              <a:cs typeface="CMR10"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B050"/>
                </a:solidFill>
                <a:effectLst/>
                <a:latin typeface="Arial" pitchFamily="34" charset="0"/>
                <a:ea typeface="Times New Roman" pitchFamily="18" charset="0"/>
                <a:cs typeface="CMR10" charset="0"/>
              </a:rPr>
              <a:t>the groups are embedded into a changing environment and better adaptation to the changes is one of the core advantages an individual can have</a:t>
            </a:r>
            <a:endParaRPr kumimoji="0" lang="hu-HU" sz="1600" b="1" i="0" u="none" strike="noStrike" cap="none" normalizeH="0" baseline="0" dirty="0" smtClean="0">
              <a:ln>
                <a:noFill/>
              </a:ln>
              <a:solidFill>
                <a:srgbClr val="00B050"/>
              </a:solidFill>
              <a:effectLst/>
              <a:latin typeface="Arial" pitchFamily="34" charset="0"/>
              <a:ea typeface="Times New Roman" pitchFamily="18" charset="0"/>
              <a:cs typeface="CMR10"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sz="1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B050"/>
                </a:solidFill>
                <a:effectLst/>
                <a:latin typeface="Arial" pitchFamily="34" charset="0"/>
                <a:ea typeface="Times New Roman" pitchFamily="18" charset="0"/>
                <a:cs typeface="CMR10" charset="0"/>
              </a:rPr>
              <a:t>- importantly enough, the abilities of individuals to gain advantage from their environment is obviously diverse</a:t>
            </a:r>
            <a:endParaRPr kumimoji="0" lang="en-GB" sz="1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0" y="3214686"/>
            <a:ext cx="764383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70C0"/>
                </a:solidFill>
                <a:effectLst/>
                <a:latin typeface="Arial" pitchFamily="34" charset="0"/>
                <a:ea typeface="Times New Roman" pitchFamily="18" charset="0"/>
                <a:cs typeface="CMR10" charset="0"/>
              </a:rPr>
              <a:t>individuals are trying to follow the decisions of their group mates  (learn from them) in proportion with the degree they trust the level of judgment of the other actors as compared to their own level of competence</a:t>
            </a:r>
            <a:endParaRPr kumimoji="0" lang="hu-HU" b="1" i="0" u="none" strike="noStrike" cap="none" normalizeH="0" baseline="0" dirty="0" smtClean="0">
              <a:ln>
                <a:noFill/>
              </a:ln>
              <a:solidFill>
                <a:srgbClr val="0070C0"/>
              </a:solidFill>
              <a:effectLst/>
              <a:latin typeface="Arial" pitchFamily="34" charset="0"/>
              <a:ea typeface="Times New Roman" pitchFamily="18" charset="0"/>
              <a:cs typeface="CMR10"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GB"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Arial" pitchFamily="34" charset="0"/>
                <a:ea typeface="Times New Roman" pitchFamily="18" charset="0"/>
                <a:cs typeface="CMR10" charset="0"/>
              </a:rPr>
              <a:t>Quite remarkably, when these basic and natural assumptions are integrated into a game theoretical-like stochastic model, the process results in the emergence of a collaboration structure in which the leadership-followership relations manifest themselves in</a:t>
            </a:r>
            <a:r>
              <a:rPr kumimoji="0" lang="hu-HU"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en-US" b="1" i="0" u="none" strike="noStrike" cap="none" normalizeH="0" baseline="0" dirty="0" smtClean="0">
                <a:ln>
                  <a:noFill/>
                </a:ln>
                <a:solidFill>
                  <a:srgbClr val="0070C0"/>
                </a:solidFill>
                <a:effectLst/>
                <a:latin typeface="Arial" pitchFamily="34" charset="0"/>
                <a:ea typeface="Times New Roman" pitchFamily="18" charset="0"/>
                <a:cs typeface="CMR10" charset="0"/>
              </a:rPr>
              <a:t>the form of a multi-level, directed hierarchical network.</a:t>
            </a:r>
            <a:endParaRPr kumimoji="0" lang="en-US"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42844" y="142852"/>
            <a:ext cx="7572396"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The rules can be formulated as follows: </a:t>
            </a:r>
            <a:endParaRPr kumimoji="0" lang="en-GB"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endParaRPr kumimoji="0" lang="en-GB"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1. First we define a changing environment (the state of which the individuals have to guess to gain benefit) as simple as possible, but still varying in an unpredictable way. The state of the environment is chosen to have a value of </a:t>
            </a:r>
            <a:r>
              <a:rPr kumimoji="0" lang="en-US" sz="1600" b="1" i="1" u="none" strike="noStrike" cap="none" normalizeH="0" baseline="0" dirty="0" smtClean="0">
                <a:ln>
                  <a:noFill/>
                </a:ln>
                <a:solidFill>
                  <a:srgbClr val="C00000"/>
                </a:solidFill>
                <a:effectLst/>
                <a:latin typeface="Arial" pitchFamily="34" charset="0"/>
                <a:ea typeface="Times New Roman" pitchFamily="18" charset="0"/>
                <a:cs typeface="CMR10" charset="0"/>
              </a:rPr>
              <a:t>1</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or </a:t>
            </a:r>
            <a:r>
              <a:rPr kumimoji="0" lang="hu-HU" sz="1600" b="1" i="1" u="none" strike="noStrike" cap="none" normalizeH="0" baseline="0" dirty="0" smtClean="0">
                <a:ln>
                  <a:noFill/>
                </a:ln>
                <a:solidFill>
                  <a:srgbClr val="C00000"/>
                </a:solidFill>
                <a:effectLst/>
                <a:latin typeface="Arial" pitchFamily="34" charset="0"/>
                <a:ea typeface="Times New Roman" pitchFamily="18" charset="0"/>
                <a:cs typeface="CMR10" charset="0"/>
              </a:rPr>
              <a:t>0</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with a probability</a:t>
            </a:r>
            <a:r>
              <a:rPr kumimoji="0" lang="hu-HU" sz="1600" b="1" i="0" u="none" strike="noStrike" cap="none" normalizeH="0" dirty="0" smtClean="0">
                <a:ln>
                  <a:noFill/>
                </a:ln>
                <a:solidFill>
                  <a:srgbClr val="0070C0"/>
                </a:solidFill>
                <a:effectLst/>
                <a:latin typeface="Arial" pitchFamily="34" charset="0"/>
                <a:ea typeface="Times New Roman" pitchFamily="18" charset="0"/>
                <a:cs typeface="CMR10" charset="0"/>
              </a:rPr>
              <a:t> </a:t>
            </a:r>
            <a:r>
              <a:rPr kumimoji="0" lang="hu-HU" sz="1600" b="1" i="1" u="none" strike="noStrike" cap="none" normalizeH="0" dirty="0" smtClean="0">
                <a:ln>
                  <a:noFill/>
                </a:ln>
                <a:solidFill>
                  <a:srgbClr val="C00000"/>
                </a:solidFill>
                <a:effectLst/>
                <a:latin typeface="Arial" pitchFamily="34" charset="0"/>
                <a:ea typeface="Times New Roman" pitchFamily="18" charset="0"/>
                <a:cs typeface="CMR10" charset="0"/>
              </a:rPr>
              <a:t>p.</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Such a definition corresponds to a random walk with a characteristic time of changing its direction proportional to</a:t>
            </a:r>
            <a:r>
              <a:rPr kumimoji="0" lang="hu-HU" sz="1600" b="1" i="0" u="none" strike="noStrike" cap="none" normalizeH="0" dirty="0" smtClean="0">
                <a:ln>
                  <a:noFill/>
                </a:ln>
                <a:solidFill>
                  <a:srgbClr val="0070C0"/>
                </a:solidFill>
                <a:effectLst/>
                <a:latin typeface="Arial" pitchFamily="34" charset="0"/>
                <a:ea typeface="Times New Roman" pitchFamily="18" charset="0"/>
                <a:cs typeface="CMR10" charset="0"/>
              </a:rPr>
              <a:t> </a:t>
            </a:r>
            <a:r>
              <a:rPr kumimoji="0" lang="hu-HU" sz="1600" b="1" i="1" u="none" strike="noStrike" cap="none" normalizeH="0" dirty="0" smtClean="0">
                <a:ln>
                  <a:noFill/>
                </a:ln>
                <a:solidFill>
                  <a:srgbClr val="C00000"/>
                </a:solidFill>
                <a:effectLst/>
                <a:latin typeface="Arial" pitchFamily="34" charset="0"/>
                <a:ea typeface="Times New Roman" pitchFamily="18" charset="0"/>
                <a:cs typeface="CMR10" charset="0"/>
              </a:rPr>
              <a:t>1/p</a:t>
            </a:r>
            <a:endParaRPr kumimoji="0" lang="en-GB" sz="1600" b="1" i="1"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2. The individuals have a pre-defined ability </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according</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to</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given</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distribution</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with</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values</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between</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0 and 1) </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to make a proper guess of the state of the environment. The</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ir</a:t>
            </a:r>
            <a:r>
              <a:rPr kumimoji="0" lang="hu-HU" sz="1600" b="1" i="0" u="none" strike="noStrike" cap="none" normalizeH="0" dirty="0" smtClean="0">
                <a:ln>
                  <a:noFill/>
                </a:ln>
                <a:solidFill>
                  <a:srgbClr val="0070C0"/>
                </a:solidFill>
                <a:effectLst/>
                <a:latin typeface="Arial" pitchFamily="34" charset="0"/>
                <a:ea typeface="Times New Roman" pitchFamily="18" charset="0"/>
                <a:cs typeface="CMR10" charset="0"/>
              </a:rPr>
              <a:t> </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guess in each turn </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is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based</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on</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their</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interactions</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with</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the</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agents</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they</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trust</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the</a:t>
            </a:r>
            <a:r>
              <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most</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hu-HU" sz="1600" b="1" i="0" u="none" strike="noStrike" cap="none" normalizeH="0" baseline="0" dirty="0" err="1" smtClean="0">
                <a:ln>
                  <a:noFill/>
                </a:ln>
                <a:solidFill>
                  <a:srgbClr val="0070C0"/>
                </a:solidFill>
                <a:effectLst/>
                <a:latin typeface="Arial" pitchFamily="34" charset="0"/>
                <a:ea typeface="Times New Roman" pitchFamily="18" charset="0"/>
                <a:cs typeface="CMR10" charset="0"/>
              </a:rPr>
              <a:t>by</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 making a weighted average of the decisions of the most trusted </a:t>
            </a:r>
            <a:r>
              <a:rPr kumimoji="0" lang="en-US" sz="1600" b="1" i="1" u="none" strike="noStrike" cap="none" normalizeH="0" baseline="0" dirty="0" smtClean="0">
                <a:ln>
                  <a:noFill/>
                </a:ln>
                <a:solidFill>
                  <a:srgbClr val="0070C0"/>
                </a:solidFill>
                <a:effectLst/>
                <a:latin typeface="Arial" pitchFamily="34" charset="0"/>
                <a:ea typeface="Times New Roman" pitchFamily="18" charset="0"/>
                <a:cs typeface="CMR10" charset="0"/>
              </a:rPr>
              <a:t>k=1,2 ..</a:t>
            </a:r>
            <a:r>
              <a:rPr kumimoji="0" lang="hu-HU" sz="1600" b="1" i="1" u="none" strike="noStrike" cap="none" normalizeH="0" baseline="0" dirty="0" smtClean="0">
                <a:ln>
                  <a:noFill/>
                </a:ln>
                <a:solidFill>
                  <a:srgbClr val="0070C0"/>
                </a:solidFill>
                <a:effectLst/>
                <a:latin typeface="Arial" pitchFamily="34" charset="0"/>
                <a:ea typeface="Times New Roman" pitchFamily="18" charset="0"/>
                <a:cs typeface="CMR10" charset="0"/>
              </a:rPr>
              <a:t>m</a:t>
            </a:r>
            <a:r>
              <a:rPr kumimoji="0" lang="en-US" sz="1600" b="1" i="1" u="none" strike="noStrike" cap="none" normalizeH="0" baseline="0" dirty="0" smtClean="0">
                <a:ln>
                  <a:noFill/>
                </a:ln>
                <a:solidFill>
                  <a:srgbClr val="0070C0"/>
                </a:solidFill>
                <a:effectLst/>
                <a:latin typeface="Arial" pitchFamily="34" charset="0"/>
                <a:ea typeface="Times New Roman" pitchFamily="18" charset="0"/>
                <a:cs typeface="CMR10" charset="0"/>
              </a:rPr>
              <a:t> </a:t>
            </a:r>
            <a:r>
              <a:rPr kumimoji="0" lang="en-US" sz="1600" b="1" i="0" u="none" strike="noStrike" cap="none" normalizeH="0" baseline="0" dirty="0" smtClean="0">
                <a:ln>
                  <a:noFill/>
                </a:ln>
                <a:solidFill>
                  <a:srgbClr val="0070C0"/>
                </a:solidFill>
                <a:effectLst/>
                <a:latin typeface="Arial" pitchFamily="34" charset="0"/>
                <a:ea typeface="Times New Roman" pitchFamily="18" charset="0"/>
                <a:cs typeface="CMR10" charset="0"/>
              </a:rPr>
              <a:t>friends/colleagues/players and his/her own estimate. </a:t>
            </a:r>
            <a:endParaRPr kumimoji="0" lang="hu-HU" sz="1600" b="1" i="0" u="none" strike="noStrike" cap="none" normalizeH="0" baseline="0" dirty="0" smtClean="0">
              <a:ln>
                <a:noFill/>
              </a:ln>
              <a:solidFill>
                <a:srgbClr val="0070C0"/>
              </a:solidFill>
              <a:effectLst/>
              <a:latin typeface="Arial" pitchFamily="34" charset="0"/>
              <a:ea typeface="Times New Roman" pitchFamily="18" charset="0"/>
              <a:cs typeface="CMR1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hu-HU" sz="1600" b="1" dirty="0" smtClean="0">
              <a:solidFill>
                <a:srgbClr val="0070C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0070C0"/>
                </a:solidFill>
                <a:effectLst/>
                <a:latin typeface="Arial" pitchFamily="34" charset="0"/>
                <a:cs typeface="Arial" pitchFamily="34" charset="0"/>
              </a:rPr>
              <a:t>3. The </a:t>
            </a:r>
            <a:r>
              <a:rPr kumimoji="0" lang="hu-HU" sz="1600" b="1" i="0" u="none" strike="noStrike" cap="none" normalizeH="0" baseline="0" dirty="0" err="1" smtClean="0">
                <a:ln>
                  <a:noFill/>
                </a:ln>
                <a:solidFill>
                  <a:srgbClr val="0070C0"/>
                </a:solidFill>
                <a:effectLst/>
                <a:latin typeface="Arial" pitchFamily="34" charset="0"/>
                <a:cs typeface="Arial" pitchFamily="34" charset="0"/>
              </a:rPr>
              <a:t>trust</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matrix</a:t>
            </a:r>
            <a:r>
              <a:rPr kumimoji="0" lang="hu-HU" sz="1600" b="1" i="0" u="none" strike="noStrike" cap="none" normalizeH="0" dirty="0" smtClean="0">
                <a:ln>
                  <a:noFill/>
                </a:ln>
                <a:solidFill>
                  <a:srgbClr val="0070C0"/>
                </a:solidFill>
                <a:effectLst/>
                <a:latin typeface="Arial" pitchFamily="34" charset="0"/>
                <a:cs typeface="Arial" pitchFamily="34" charset="0"/>
              </a:rPr>
              <a:t> is </a:t>
            </a:r>
            <a:r>
              <a:rPr kumimoji="0" lang="hu-HU" sz="1600" b="1" i="0" u="none" strike="noStrike" cap="none" normalizeH="0" dirty="0" err="1" smtClean="0">
                <a:ln>
                  <a:noFill/>
                </a:ln>
                <a:solidFill>
                  <a:srgbClr val="0070C0"/>
                </a:solidFill>
                <a:effectLst/>
                <a:latin typeface="Arial" pitchFamily="34" charset="0"/>
                <a:cs typeface="Arial" pitchFamily="34" charset="0"/>
              </a:rPr>
              <a:t>thus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used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to</a:t>
            </a:r>
            <a:r>
              <a:rPr kumimoji="0" lang="hu-HU" sz="1600" b="1" i="0" u="none" strike="noStrike" cap="none" normalizeH="0" dirty="0" smtClean="0">
                <a:ln>
                  <a:noFill/>
                </a:ln>
                <a:solidFill>
                  <a:srgbClr val="0070C0"/>
                </a:solidFill>
                <a:effectLst/>
                <a:latin typeface="Arial" pitchFamily="34" charset="0"/>
                <a:cs typeface="Arial" pitchFamily="34" charset="0"/>
              </a:rPr>
              <a:t> update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guess</a:t>
            </a:r>
            <a:r>
              <a:rPr kumimoji="0" lang="hu-HU" sz="1600" b="1" i="0" u="none" strike="noStrike" cap="none" normalizeH="0" dirty="0" smtClean="0">
                <a:ln>
                  <a:noFill/>
                </a:ln>
                <a:solidFill>
                  <a:srgbClr val="0070C0"/>
                </a:solidFill>
                <a:effectLst/>
                <a:latin typeface="Arial" pitchFamily="34" charset="0"/>
                <a:cs typeface="Arial" pitchFamily="34" charset="0"/>
              </a:rPr>
              <a:t> of a </a:t>
            </a:r>
            <a:r>
              <a:rPr kumimoji="0" lang="hu-HU" sz="1600" b="1" i="0" u="none" strike="noStrike" cap="none" normalizeH="0" dirty="0" err="1" smtClean="0">
                <a:ln>
                  <a:noFill/>
                </a:ln>
                <a:solidFill>
                  <a:srgbClr val="0070C0"/>
                </a:solidFill>
                <a:effectLst/>
                <a:latin typeface="Arial" pitchFamily="34" charset="0"/>
                <a:cs typeface="Arial" pitchFamily="34" charset="0"/>
              </a:rPr>
              <a:t>player</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in</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next</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round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elements</a:t>
            </a:r>
            <a:r>
              <a:rPr kumimoji="0" lang="hu-HU" sz="1600" b="1" i="0" u="none" strike="noStrike" cap="none" normalizeH="0" dirty="0" smtClean="0">
                <a:ln>
                  <a:noFill/>
                </a:ln>
                <a:solidFill>
                  <a:srgbClr val="0070C0"/>
                </a:solidFill>
                <a:effectLst/>
                <a:latin typeface="Arial" pitchFamily="34" charset="0"/>
                <a:cs typeface="Arial" pitchFamily="34" charset="0"/>
              </a:rPr>
              <a:t> of </a:t>
            </a:r>
            <a:r>
              <a:rPr kumimoji="0" lang="hu-HU" sz="1600" b="1" i="0" u="none" strike="noStrike" cap="none" normalizeH="0" dirty="0" err="1" smtClean="0">
                <a:ln>
                  <a:noFill/>
                </a:ln>
                <a:solidFill>
                  <a:srgbClr val="0070C0"/>
                </a:solidFill>
                <a:effectLst/>
                <a:latin typeface="Arial" pitchFamily="34" charset="0"/>
                <a:cs typeface="Arial" pitchFamily="34" charset="0"/>
              </a:rPr>
              <a:t>this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matrix</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correspond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to</a:t>
            </a:r>
            <a:r>
              <a:rPr lang="hu-HU" sz="1600" b="1" dirty="0" smtClean="0">
                <a:solidFill>
                  <a:srgbClr val="0070C0"/>
                </a:solidFill>
                <a:latin typeface="Arial" pitchFamily="34" charset="0"/>
                <a:cs typeface="Arial" pitchFamily="34" charset="0"/>
              </a:rPr>
              <a:t> </a:t>
            </a:r>
            <a:r>
              <a:rPr lang="hu-HU" sz="1600" b="1" dirty="0" err="1" smtClean="0">
                <a:solidFill>
                  <a:srgbClr val="0070C0"/>
                </a:solidFill>
                <a:latin typeface="Arial" pitchFamily="34" charset="0"/>
                <a:cs typeface="Arial" pitchFamily="34" charset="0"/>
              </a:rPr>
              <a:t>the</a:t>
            </a:r>
            <a:r>
              <a:rPr lang="hu-HU" sz="1600" b="1" dirty="0" smtClean="0">
                <a:solidFill>
                  <a:srgbClr val="0070C0"/>
                </a:solidFill>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degree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agent</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1" u="none" strike="noStrike" cap="none" normalizeH="0" dirty="0" smtClean="0">
                <a:ln>
                  <a:noFill/>
                </a:ln>
                <a:solidFill>
                  <a:srgbClr val="C00000"/>
                </a:solidFill>
                <a:effectLst/>
                <a:latin typeface="Arial" pitchFamily="34" charset="0"/>
                <a:cs typeface="Arial" pitchFamily="34" charset="0"/>
              </a:rPr>
              <a:t>i</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trusts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agent</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1" u="none" strike="noStrike" cap="none" normalizeH="0" dirty="0" smtClean="0">
                <a:ln>
                  <a:noFill/>
                </a:ln>
                <a:solidFill>
                  <a:srgbClr val="C00000"/>
                </a:solidFill>
                <a:effectLst/>
                <a:latin typeface="Arial" pitchFamily="34" charset="0"/>
                <a:cs typeface="Arial" pitchFamily="34" charset="0"/>
              </a:rPr>
              <a:t>j</a:t>
            </a:r>
            <a:r>
              <a:rPr kumimoji="0" lang="hu-HU" sz="1600" b="1" i="0" u="none" strike="noStrike" cap="none" normalizeH="0" dirty="0" smtClean="0">
                <a:ln>
                  <a:noFill/>
                </a:ln>
                <a:solidFill>
                  <a:srgbClr val="0070C0"/>
                </a:solidFill>
                <a:effectLst/>
                <a:latin typeface="Arial" pitchFamily="34" charset="0"/>
                <a:cs typeface="Arial" pitchFamily="34" charset="0"/>
              </a:rPr>
              <a:t>). </a:t>
            </a:r>
            <a:r>
              <a:rPr lang="hu-HU" sz="1600" b="1" dirty="0" err="1" smtClean="0">
                <a:solidFill>
                  <a:srgbClr val="0070C0"/>
                </a:solidFill>
                <a:latin typeface="Arial" pitchFamily="34" charset="0"/>
                <a:cs typeface="Arial" pitchFamily="34" charset="0"/>
              </a:rPr>
              <a:t>I</a:t>
            </a:r>
            <a:r>
              <a:rPr kumimoji="0" lang="hu-HU" sz="1600" b="1" i="0" u="none" strike="noStrike" cap="none" normalizeH="0" dirty="0" err="1" smtClean="0">
                <a:ln>
                  <a:noFill/>
                </a:ln>
                <a:solidFill>
                  <a:srgbClr val="0070C0"/>
                </a:solidFill>
                <a:effectLst/>
                <a:latin typeface="Arial" pitchFamily="34" charset="0"/>
                <a:cs typeface="Arial" pitchFamily="34" charset="0"/>
              </a:rPr>
              <a:t>ndividuals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are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trusted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on</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basis</a:t>
            </a:r>
            <a:r>
              <a:rPr kumimoji="0" lang="hu-HU" sz="1600" b="1" i="0" u="none" strike="noStrike" cap="none" normalizeH="0" dirty="0" smtClean="0">
                <a:ln>
                  <a:noFill/>
                </a:ln>
                <a:solidFill>
                  <a:srgbClr val="0070C0"/>
                </a:solidFill>
                <a:effectLst/>
                <a:latin typeface="Arial" pitchFamily="34" charset="0"/>
                <a:cs typeface="Arial" pitchFamily="34" charset="0"/>
              </a:rPr>
              <a:t> of </a:t>
            </a:r>
            <a:r>
              <a:rPr kumimoji="0" lang="hu-HU" sz="1600" b="1" i="0" u="none" strike="noStrike" cap="none" normalizeH="0" dirty="0" err="1" smtClean="0">
                <a:ln>
                  <a:noFill/>
                </a:ln>
                <a:solidFill>
                  <a:srgbClr val="0070C0"/>
                </a:solidFill>
                <a:effectLst/>
                <a:latin typeface="Arial" pitchFamily="34" charset="0"/>
                <a:cs typeface="Arial" pitchFamily="34" charset="0"/>
              </a:rPr>
              <a:t>their</a:t>
            </a:r>
            <a:r>
              <a:rPr kumimoji="0" lang="hu-HU" sz="1600" b="1" i="0" u="none" strike="noStrike" cap="none" normalizeH="0" dirty="0" smtClean="0">
                <a:ln>
                  <a:noFill/>
                </a:ln>
                <a:solidFill>
                  <a:srgbClr val="0070C0"/>
                </a:solidFill>
                <a:effectLst/>
                <a:latin typeface="Arial" pitchFamily="34" charset="0"/>
                <a:cs typeface="Arial" pitchFamily="34" charset="0"/>
              </a:rPr>
              <a:t> prior performance. More </a:t>
            </a:r>
            <a:r>
              <a:rPr kumimoji="0" lang="hu-HU" sz="1600" b="1" i="0" u="none" strike="noStrike" cap="none" normalizeH="0" dirty="0" err="1" smtClean="0">
                <a:ln>
                  <a:noFill/>
                </a:ln>
                <a:solidFill>
                  <a:srgbClr val="0070C0"/>
                </a:solidFill>
                <a:effectLst/>
                <a:latin typeface="Arial" pitchFamily="34" charset="0"/>
                <a:cs typeface="Arial" pitchFamily="34" charset="0"/>
              </a:rPr>
              <a:t>trusted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agents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are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listened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to</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more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frequently</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Naturally</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trust</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matrix</a:t>
            </a:r>
            <a:r>
              <a:rPr kumimoji="0" lang="hu-HU" sz="1600" b="1" i="0" u="none" strike="noStrike" cap="none" normalizeH="0" dirty="0" smtClean="0">
                <a:ln>
                  <a:noFill/>
                </a:ln>
                <a:solidFill>
                  <a:srgbClr val="0070C0"/>
                </a:solidFill>
                <a:effectLst/>
                <a:latin typeface="Arial" pitchFamily="34" charset="0"/>
                <a:cs typeface="Arial" pitchFamily="34" charset="0"/>
              </a:rPr>
              <a:t> is </a:t>
            </a:r>
            <a:r>
              <a:rPr kumimoji="0" lang="hu-HU" sz="1600" b="1" i="0" u="none" strike="noStrike" cap="none" normalizeH="0" dirty="0" err="1" smtClean="0">
                <a:ln>
                  <a:noFill/>
                </a:ln>
                <a:solidFill>
                  <a:srgbClr val="0070C0"/>
                </a:solidFill>
                <a:effectLst/>
                <a:latin typeface="Arial" pitchFamily="34" charset="0"/>
                <a:cs typeface="Arial" pitchFamily="34" charset="0"/>
              </a:rPr>
              <a:t>updated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as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collective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decision</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making</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process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progresses</a:t>
            </a:r>
            <a:r>
              <a:rPr kumimoji="0" lang="hu-HU" sz="1600" b="1" i="0" u="none" strike="noStrike" cap="none" normalizeH="0" dirty="0" smtClean="0">
                <a:ln>
                  <a:noFill/>
                </a:ln>
                <a:solidFill>
                  <a:srgbClr val="0070C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hu-HU" sz="1600" b="1" baseline="0" dirty="0" smtClean="0">
              <a:solidFill>
                <a:srgbClr val="0070C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dirty="0" smtClean="0">
                <a:ln>
                  <a:noFill/>
                </a:ln>
                <a:solidFill>
                  <a:srgbClr val="0070C0"/>
                </a:solidFill>
                <a:effectLst/>
                <a:latin typeface="Arial" pitchFamily="34" charset="0"/>
                <a:cs typeface="Arial" pitchFamily="34" charset="0"/>
              </a:rPr>
              <a:t>4. A </a:t>
            </a:r>
            <a:r>
              <a:rPr kumimoji="0" lang="hu-HU" sz="1600" b="1" i="0" u="none" strike="noStrike" cap="none" normalizeH="0" dirty="0" err="1" smtClean="0">
                <a:ln>
                  <a:noFill/>
                </a:ln>
                <a:solidFill>
                  <a:srgbClr val="0070C0"/>
                </a:solidFill>
                <a:effectLst/>
                <a:latin typeface="Arial" pitchFamily="34" charset="0"/>
                <a:cs typeface="Arial" pitchFamily="34" charset="0"/>
              </a:rPr>
              <a:t>network</a:t>
            </a:r>
            <a:r>
              <a:rPr kumimoji="0" lang="hu-HU" sz="1600" b="1" i="0" u="none" strike="noStrike" cap="none" normalizeH="0" dirty="0" smtClean="0">
                <a:ln>
                  <a:noFill/>
                </a:ln>
                <a:solidFill>
                  <a:srgbClr val="0070C0"/>
                </a:solidFill>
                <a:effectLst/>
                <a:latin typeface="Arial" pitchFamily="34" charset="0"/>
                <a:cs typeface="Arial" pitchFamily="34" charset="0"/>
              </a:rPr>
              <a:t> is </a:t>
            </a:r>
            <a:r>
              <a:rPr kumimoji="0" lang="hu-HU" sz="1600" b="1" i="0" u="none" strike="noStrike" cap="none" normalizeH="0" dirty="0" err="1" smtClean="0">
                <a:ln>
                  <a:noFill/>
                </a:ln>
                <a:solidFill>
                  <a:srgbClr val="0070C0"/>
                </a:solidFill>
                <a:effectLst/>
                <a:latin typeface="Arial" pitchFamily="34" charset="0"/>
                <a:cs typeface="Arial" pitchFamily="34" charset="0"/>
              </a:rPr>
              <a:t>constructed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based</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on</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frequency</a:t>
            </a:r>
            <a:r>
              <a:rPr kumimoji="0" lang="hu-HU" sz="1600" b="1" i="0" u="none" strike="noStrike" cap="none" normalizeH="0" dirty="0" smtClean="0">
                <a:ln>
                  <a:noFill/>
                </a:ln>
                <a:solidFill>
                  <a:srgbClr val="0070C0"/>
                </a:solidFill>
                <a:effectLst/>
                <a:latin typeface="Arial" pitchFamily="34" charset="0"/>
                <a:cs typeface="Arial" pitchFamily="34" charset="0"/>
              </a:rPr>
              <a:t> of </a:t>
            </a:r>
            <a:r>
              <a:rPr kumimoji="0" lang="hu-HU" sz="1600" b="1" i="0" u="none" strike="noStrike" cap="none" normalizeH="0" dirty="0" err="1" smtClean="0">
                <a:ln>
                  <a:noFill/>
                </a:ln>
                <a:solidFill>
                  <a:srgbClr val="0070C0"/>
                </a:solidFill>
                <a:effectLst/>
                <a:latin typeface="Arial" pitchFamily="34" charset="0"/>
                <a:cs typeface="Arial" pitchFamily="34" charset="0"/>
              </a:rPr>
              <a:t>how</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many</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times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agent</a:t>
            </a:r>
            <a:r>
              <a:rPr kumimoji="0" lang="hu-HU" sz="1600" b="1" i="0" u="none" strike="noStrike" cap="none" normalizeH="0" dirty="0" smtClean="0">
                <a:ln>
                  <a:noFill/>
                </a:ln>
                <a:solidFill>
                  <a:srgbClr val="0070C0"/>
                </a:solidFill>
                <a:effectLst/>
                <a:latin typeface="Arial" pitchFamily="34" charset="0"/>
                <a:cs typeface="Arial" pitchFamily="34" charset="0"/>
              </a:rPr>
              <a:t>  </a:t>
            </a:r>
            <a:r>
              <a:rPr lang="hu-HU" sz="1600" b="1" i="1" dirty="0" smtClean="0">
                <a:solidFill>
                  <a:srgbClr val="C00000"/>
                </a:solidFill>
                <a:latin typeface="Arial" pitchFamily="34" charset="0"/>
                <a:cs typeface="Arial" pitchFamily="34" charset="0"/>
              </a:rPr>
              <a:t>i</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takes</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into</a:t>
            </a:r>
            <a:r>
              <a:rPr kumimoji="0" lang="hu-HU" sz="1600" b="1" i="0" u="none" strike="noStrike" cap="none" normalizeH="0" dirty="0" smtClean="0">
                <a:ln>
                  <a:noFill/>
                </a:ln>
                <a:solidFill>
                  <a:srgbClr val="0070C0"/>
                </a:solidFill>
                <a:effectLst/>
                <a:latin typeface="Arial" pitchFamily="34" charset="0"/>
                <a:cs typeface="Arial" pitchFamily="34" charset="0"/>
              </a:rPr>
              <a:t> account </a:t>
            </a:r>
            <a:r>
              <a:rPr kumimoji="0" lang="hu-HU" sz="1600" b="1" i="0" u="none" strike="noStrike" cap="none" normalizeH="0" dirty="0" err="1" smtClean="0">
                <a:ln>
                  <a:noFill/>
                </a:ln>
                <a:solidFill>
                  <a:srgbClr val="0070C0"/>
                </a:solidFill>
                <a:effectLst/>
                <a:latin typeface="Arial" pitchFamily="34" charset="0"/>
                <a:cs typeface="Arial" pitchFamily="34" charset="0"/>
              </a:rPr>
              <a:t>the</a:t>
            </a:r>
            <a:r>
              <a:rPr kumimoji="0" lang="hu-HU" sz="1600" b="1" i="0" u="none" strike="noStrike" cap="none" normalizeH="0" dirty="0" smtClean="0">
                <a:ln>
                  <a:noFill/>
                </a:ln>
                <a:solidFill>
                  <a:srgbClr val="0070C0"/>
                </a:solidFill>
                <a:effectLst/>
                <a:latin typeface="Arial" pitchFamily="34" charset="0"/>
                <a:cs typeface="Arial" pitchFamily="34" charset="0"/>
              </a:rPr>
              <a:t> </a:t>
            </a:r>
            <a:r>
              <a:rPr kumimoji="0" lang="hu-HU" sz="1600" b="1" i="0" u="none" strike="noStrike" cap="none" normalizeH="0" dirty="0" err="1" smtClean="0">
                <a:ln>
                  <a:noFill/>
                </a:ln>
                <a:solidFill>
                  <a:srgbClr val="0070C0"/>
                </a:solidFill>
                <a:effectLst/>
                <a:latin typeface="Arial" pitchFamily="34" charset="0"/>
                <a:cs typeface="Arial" pitchFamily="34" charset="0"/>
              </a:rPr>
              <a:t>guess</a:t>
            </a:r>
            <a:r>
              <a:rPr kumimoji="0" lang="hu-HU" sz="1600" b="1" i="0" u="none" strike="noStrike" cap="none" normalizeH="0" dirty="0" smtClean="0">
                <a:ln>
                  <a:noFill/>
                </a:ln>
                <a:solidFill>
                  <a:srgbClr val="0070C0"/>
                </a:solidFill>
                <a:effectLst/>
                <a:latin typeface="Arial" pitchFamily="34" charset="0"/>
                <a:cs typeface="Arial" pitchFamily="34" charset="0"/>
              </a:rPr>
              <a:t> of </a:t>
            </a:r>
            <a:r>
              <a:rPr kumimoji="0" lang="hu-HU" sz="1600" b="1" i="0" u="none" strike="noStrike" cap="none" normalizeH="0" dirty="0" err="1" smtClean="0">
                <a:ln>
                  <a:noFill/>
                </a:ln>
                <a:solidFill>
                  <a:srgbClr val="0070C0"/>
                </a:solidFill>
                <a:effectLst/>
                <a:latin typeface="Arial" pitchFamily="34" charset="0"/>
                <a:cs typeface="Arial" pitchFamily="34" charset="0"/>
              </a:rPr>
              <a:t>agent</a:t>
            </a:r>
            <a:r>
              <a:rPr kumimoji="0" lang="hu-HU" sz="1600" b="1" i="0" u="none" strike="noStrike" cap="none" normalizeH="0" dirty="0" smtClean="0">
                <a:ln>
                  <a:noFill/>
                </a:ln>
                <a:solidFill>
                  <a:srgbClr val="0070C0"/>
                </a:solidFill>
                <a:effectLst/>
                <a:latin typeface="Arial" pitchFamily="34" charset="0"/>
                <a:cs typeface="Arial" pitchFamily="34" charset="0"/>
              </a:rPr>
              <a:t>  </a:t>
            </a:r>
            <a:r>
              <a:rPr lang="hu-HU" sz="1600" b="1" i="1" dirty="0" smtClean="0">
                <a:solidFill>
                  <a:srgbClr val="C00000"/>
                </a:solidFill>
                <a:latin typeface="Arial" pitchFamily="34" charset="0"/>
                <a:cs typeface="Arial" pitchFamily="34" charset="0"/>
              </a:rPr>
              <a:t>j</a:t>
            </a:r>
            <a:r>
              <a:rPr kumimoji="0" lang="hu-HU" sz="1600" b="1" i="1" u="none" strike="noStrike" cap="none" normalizeH="0" dirty="0" smtClean="0">
                <a:ln>
                  <a:noFill/>
                </a:ln>
                <a:solidFill>
                  <a:srgbClr val="C0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hu-HU" sz="1600" b="1" i="1" baseline="0" dirty="0" smtClean="0">
              <a:solidFill>
                <a:srgbClr val="C0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400" b="1" i="1" u="none" strike="noStrike" cap="none" normalizeH="0" dirty="0" smtClean="0">
                <a:ln>
                  <a:noFill/>
                </a:ln>
                <a:solidFill>
                  <a:srgbClr val="C00000"/>
                </a:solidFill>
                <a:effectLst/>
                <a:latin typeface="Arial" pitchFamily="34" charset="0"/>
                <a:cs typeface="Arial" pitchFamily="34" charset="0"/>
              </a:rPr>
              <a:t>(</a:t>
            </a:r>
            <a:r>
              <a:rPr kumimoji="0" lang="hu-HU" sz="1400" b="1" i="1" u="none" strike="noStrike" cap="none" normalizeH="0" dirty="0" err="1" smtClean="0">
                <a:ln>
                  <a:noFill/>
                </a:ln>
                <a:solidFill>
                  <a:srgbClr val="C00000"/>
                </a:solidFill>
                <a:effectLst/>
                <a:latin typeface="Arial" pitchFamily="34" charset="0"/>
                <a:cs typeface="Arial" pitchFamily="34" charset="0"/>
              </a:rPr>
              <a:t>the</a:t>
            </a:r>
            <a:r>
              <a:rPr kumimoji="0" lang="hu-HU" sz="1400" b="1" i="1" u="none" strike="noStrike" cap="none" normalizeH="0" dirty="0" smtClean="0">
                <a:ln>
                  <a:noFill/>
                </a:ln>
                <a:solidFill>
                  <a:srgbClr val="C00000"/>
                </a:solidFill>
                <a:effectLst/>
                <a:latin typeface="Arial" pitchFamily="34" charset="0"/>
                <a:cs typeface="Arial" pitchFamily="34" charset="0"/>
              </a:rPr>
              <a:t> </a:t>
            </a:r>
            <a:r>
              <a:rPr kumimoji="0" lang="hu-HU" sz="1400" b="1" i="1" u="none" strike="noStrike" cap="none" normalizeH="0" dirty="0" err="1" smtClean="0">
                <a:ln>
                  <a:noFill/>
                </a:ln>
                <a:solidFill>
                  <a:srgbClr val="C00000"/>
                </a:solidFill>
                <a:effectLst/>
                <a:latin typeface="Arial" pitchFamily="34" charset="0"/>
                <a:cs typeface="Arial" pitchFamily="34" charset="0"/>
              </a:rPr>
              <a:t>actual</a:t>
            </a:r>
            <a:r>
              <a:rPr kumimoji="0" lang="hu-HU" sz="1400" b="1" i="1" u="none" strike="noStrike" cap="none" normalizeH="0" dirty="0" smtClean="0">
                <a:ln>
                  <a:noFill/>
                </a:ln>
                <a:solidFill>
                  <a:srgbClr val="C00000"/>
                </a:solidFill>
                <a:effectLst/>
                <a:latin typeface="Arial" pitchFamily="34" charset="0"/>
                <a:cs typeface="Arial" pitchFamily="34" charset="0"/>
              </a:rPr>
              <a:t> </a:t>
            </a:r>
            <a:r>
              <a:rPr kumimoji="0" lang="hu-HU" sz="1400" b="1" i="1" u="none" strike="noStrike" cap="none" normalizeH="0" dirty="0" err="1" smtClean="0">
                <a:ln>
                  <a:noFill/>
                </a:ln>
                <a:solidFill>
                  <a:srgbClr val="C00000"/>
                </a:solidFill>
                <a:effectLst/>
                <a:latin typeface="Arial" pitchFamily="34" charset="0"/>
                <a:cs typeface="Arial" pitchFamily="34" charset="0"/>
              </a:rPr>
              <a:t>realization</a:t>
            </a:r>
            <a:r>
              <a:rPr kumimoji="0" lang="hu-HU" sz="1400" b="1" i="1" u="none" strike="noStrike" cap="none" normalizeH="0" dirty="0" smtClean="0">
                <a:ln>
                  <a:noFill/>
                </a:ln>
                <a:solidFill>
                  <a:srgbClr val="C00000"/>
                </a:solidFill>
                <a:effectLst/>
                <a:latin typeface="Arial" pitchFamily="34" charset="0"/>
                <a:cs typeface="Arial" pitchFamily="34" charset="0"/>
              </a:rPr>
              <a:t>/</a:t>
            </a:r>
            <a:r>
              <a:rPr kumimoji="0" lang="hu-HU" sz="1400" b="1" i="1" u="none" strike="noStrike" cap="none" normalizeH="0" dirty="0" err="1" smtClean="0">
                <a:ln>
                  <a:noFill/>
                </a:ln>
                <a:solidFill>
                  <a:srgbClr val="C00000"/>
                </a:solidFill>
                <a:effectLst/>
                <a:latin typeface="Arial" pitchFamily="34" charset="0"/>
                <a:cs typeface="Arial" pitchFamily="34" charset="0"/>
              </a:rPr>
              <a:t>algorithm</a:t>
            </a:r>
            <a:r>
              <a:rPr kumimoji="0" lang="hu-HU" sz="1400" b="1" i="1" u="none" strike="noStrike" cap="none" normalizeH="0" dirty="0" smtClean="0">
                <a:ln>
                  <a:noFill/>
                </a:ln>
                <a:solidFill>
                  <a:srgbClr val="C00000"/>
                </a:solidFill>
                <a:effectLst/>
                <a:latin typeface="Arial" pitchFamily="34" charset="0"/>
                <a:cs typeface="Arial" pitchFamily="34" charset="0"/>
              </a:rPr>
              <a:t> has a </a:t>
            </a:r>
            <a:r>
              <a:rPr kumimoji="0" lang="hu-HU" sz="1400" b="1" i="1" u="none" strike="noStrike" cap="none" normalizeH="0" dirty="0" err="1" smtClean="0">
                <a:ln>
                  <a:noFill/>
                </a:ln>
                <a:solidFill>
                  <a:srgbClr val="C00000"/>
                </a:solidFill>
                <a:effectLst/>
                <a:latin typeface="Arial" pitchFamily="34" charset="0"/>
                <a:cs typeface="Arial" pitchFamily="34" charset="0"/>
              </a:rPr>
              <a:t>few</a:t>
            </a:r>
            <a:r>
              <a:rPr kumimoji="0" lang="hu-HU" sz="1400" b="1" i="1" u="none" strike="noStrike" cap="none" normalizeH="0" dirty="0" smtClean="0">
                <a:ln>
                  <a:noFill/>
                </a:ln>
                <a:solidFill>
                  <a:srgbClr val="C00000"/>
                </a:solidFill>
                <a:effectLst/>
                <a:latin typeface="Arial" pitchFamily="34" charset="0"/>
                <a:cs typeface="Arial" pitchFamily="34" charset="0"/>
              </a:rPr>
              <a:t> more less </a:t>
            </a:r>
            <a:r>
              <a:rPr kumimoji="0" lang="hu-HU" sz="1400" b="1" i="1" u="none" strike="noStrike" cap="none" normalizeH="0" dirty="0" err="1" smtClean="0">
                <a:ln>
                  <a:noFill/>
                </a:ln>
                <a:solidFill>
                  <a:srgbClr val="C00000"/>
                </a:solidFill>
                <a:effectLst/>
                <a:latin typeface="Arial" pitchFamily="34" charset="0"/>
                <a:cs typeface="Arial" pitchFamily="34" charset="0"/>
              </a:rPr>
              <a:t>relevant</a:t>
            </a:r>
            <a:r>
              <a:rPr kumimoji="0" lang="hu-HU" sz="1400" b="1" i="1" u="none" strike="noStrike" cap="none" normalizeH="0" dirty="0" smtClean="0">
                <a:ln>
                  <a:noFill/>
                </a:ln>
                <a:solidFill>
                  <a:srgbClr val="C00000"/>
                </a:solidFill>
                <a:effectLst/>
                <a:latin typeface="Arial" pitchFamily="34" charset="0"/>
                <a:cs typeface="Arial" pitchFamily="34" charset="0"/>
              </a:rPr>
              <a:t> </a:t>
            </a:r>
            <a:r>
              <a:rPr kumimoji="0" lang="hu-HU" sz="1400" b="1" i="1" u="none" strike="noStrike" cap="none" normalizeH="0" dirty="0" err="1" smtClean="0">
                <a:ln>
                  <a:noFill/>
                </a:ln>
                <a:solidFill>
                  <a:srgbClr val="C00000"/>
                </a:solidFill>
                <a:effectLst/>
                <a:latin typeface="Arial" pitchFamily="34" charset="0"/>
                <a:cs typeface="Arial" pitchFamily="34" charset="0"/>
              </a:rPr>
              <a:t>rules</a:t>
            </a:r>
            <a:r>
              <a:rPr kumimoji="0" lang="hu-HU" sz="1400" b="1" i="1" u="none" strike="noStrike" cap="none" normalizeH="0" dirty="0" smtClean="0">
                <a:ln>
                  <a:noFill/>
                </a:ln>
                <a:solidFill>
                  <a:srgbClr val="C00000"/>
                </a:solidFill>
                <a:effectLst/>
                <a:latin typeface="Arial" pitchFamily="34" charset="0"/>
                <a:cs typeface="Arial" pitchFamily="34" charset="0"/>
              </a:rPr>
              <a:t>)</a:t>
            </a:r>
            <a:endParaRPr kumimoji="0" lang="en-US" sz="1400" b="1" i="1"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st8.avi">
            <a:hlinkClick r:id="" action="ppaction://media"/>
          </p:cNvPr>
          <p:cNvPicPr>
            <a:picLocks noRot="1" noChangeAspect="1"/>
          </p:cNvPicPr>
          <p:nvPr>
            <a:videoFile r:link="rId1"/>
          </p:nvPr>
        </p:nvPicPr>
        <p:blipFill>
          <a:blip r:embed="rId3"/>
          <a:stretch>
            <a:fillRect/>
          </a:stretch>
        </p:blipFill>
        <p:spPr>
          <a:xfrm>
            <a:off x="-571536" y="-428652"/>
            <a:ext cx="10271528" cy="744355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st7.avi">
            <a:hlinkClick r:id="" action="ppaction://media"/>
          </p:cNvPr>
          <p:cNvPicPr>
            <a:picLocks noRot="1" noChangeAspect="1"/>
          </p:cNvPicPr>
          <p:nvPr>
            <a:videoFile r:link="rId1"/>
          </p:nvPr>
        </p:nvPicPr>
        <p:blipFill>
          <a:blip r:embed="rId3"/>
          <a:stretch>
            <a:fillRect/>
          </a:stretch>
        </p:blipFill>
        <p:spPr>
          <a:xfrm>
            <a:off x="-23804" y="0"/>
            <a:ext cx="9167804" cy="6643710"/>
          </a:xfrm>
          <a:prstGeom prst="rect">
            <a:avLst/>
          </a:prstGeom>
        </p:spPr>
      </p:pic>
      <p:pic>
        <p:nvPicPr>
          <p:cNvPr id="3" name="Picture 1"/>
          <p:cNvPicPr>
            <a:picLocks noChangeAspect="1" noChangeArrowheads="1"/>
          </p:cNvPicPr>
          <p:nvPr/>
        </p:nvPicPr>
        <p:blipFill>
          <a:blip r:embed="rId4"/>
          <a:srcRect/>
          <a:stretch>
            <a:fillRect/>
          </a:stretch>
        </p:blipFill>
        <p:spPr bwMode="auto">
          <a:xfrm>
            <a:off x="6500826" y="2999662"/>
            <a:ext cx="2643174" cy="26986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571604" y="357166"/>
            <a:ext cx="5286412" cy="5397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geons-30-freeflight.avi">
            <a:hlinkClick r:id="" action="ppaction://media"/>
          </p:cNvPr>
          <p:cNvPicPr>
            <a:picLocks noRot="1" noChangeAspect="1"/>
          </p:cNvPicPr>
          <p:nvPr>
            <a:videoFile r:link="rId1"/>
          </p:nvPr>
        </p:nvPicPr>
        <p:blipFill>
          <a:blip r:embed="rId3"/>
          <a:stretch>
            <a:fillRect/>
          </a:stretch>
        </p:blipFill>
        <p:spPr>
          <a:xfrm>
            <a:off x="286223" y="214290"/>
            <a:ext cx="8477884" cy="635798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st4.avi">
            <a:hlinkClick r:id="" action="ppaction://media"/>
          </p:cNvPr>
          <p:cNvPicPr>
            <a:picLocks noRot="1" noChangeAspect="1"/>
          </p:cNvPicPr>
          <p:nvPr>
            <a:videoFile r:link="rId1"/>
          </p:nvPr>
        </p:nvPicPr>
        <p:blipFill>
          <a:blip r:embed="rId3"/>
          <a:stretch>
            <a:fillRect/>
          </a:stretch>
        </p:blipFill>
        <p:spPr>
          <a:xfrm>
            <a:off x="214282" y="0"/>
            <a:ext cx="9310192" cy="6746895"/>
          </a:xfrm>
          <a:prstGeom prst="rect">
            <a:avLst/>
          </a:prstGeom>
        </p:spPr>
      </p:pic>
      <p:pic>
        <p:nvPicPr>
          <p:cNvPr id="4" name="Picture 2" descr="C:\Users\vicsek\Documents\_talks\networks\figs-pictures\Liskaland_question1_reaching.png"/>
          <p:cNvPicPr>
            <a:picLocks noChangeAspect="1" noChangeArrowheads="1"/>
          </p:cNvPicPr>
          <p:nvPr/>
        </p:nvPicPr>
        <p:blipFill>
          <a:blip r:embed="rId4"/>
          <a:srcRect/>
          <a:stretch>
            <a:fillRect/>
          </a:stretch>
        </p:blipFill>
        <p:spPr bwMode="auto">
          <a:xfrm>
            <a:off x="7072330" y="2571744"/>
            <a:ext cx="2877573" cy="292895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icsek\Documents\_talks\networks\figs-pictures\Liskaland_question1_reaching.png"/>
          <p:cNvPicPr>
            <a:picLocks noChangeAspect="1" noChangeArrowheads="1"/>
          </p:cNvPicPr>
          <p:nvPr/>
        </p:nvPicPr>
        <p:blipFill>
          <a:blip r:embed="rId2"/>
          <a:srcRect/>
          <a:stretch>
            <a:fillRect/>
          </a:stretch>
        </p:blipFill>
        <p:spPr bwMode="auto">
          <a:xfrm>
            <a:off x="1857356" y="1142984"/>
            <a:ext cx="4000528" cy="4071966"/>
          </a:xfrm>
          <a:prstGeom prst="rect">
            <a:avLst/>
          </a:prstGeom>
          <a:noFill/>
        </p:spPr>
      </p:pic>
      <p:sp>
        <p:nvSpPr>
          <p:cNvPr id="3" name="Szövegdoboz 2"/>
          <p:cNvSpPr txBox="1"/>
          <p:nvPr/>
        </p:nvSpPr>
        <p:spPr>
          <a:xfrm>
            <a:off x="1428728" y="5572140"/>
            <a:ext cx="5323893" cy="738664"/>
          </a:xfrm>
          <a:prstGeom prst="rect">
            <a:avLst/>
          </a:prstGeom>
          <a:noFill/>
          <a:ln>
            <a:solidFill>
              <a:schemeClr val="bg1"/>
            </a:solidFill>
          </a:ln>
        </p:spPr>
        <p:txBody>
          <a:bodyPr wrap="none" rtlCol="0">
            <a:spAutoFit/>
          </a:bodyPr>
          <a:lstStyle/>
          <a:p>
            <a:r>
              <a:rPr lang="hu-HU" sz="1400" b="1" dirty="0" err="1" smtClean="0">
                <a:solidFill>
                  <a:srgbClr val="00B050"/>
                </a:solidFill>
                <a:latin typeface="Tahoma" pitchFamily="34" charset="0"/>
                <a:ea typeface="Tahoma" pitchFamily="34" charset="0"/>
                <a:cs typeface="Tahoma" pitchFamily="34" charset="0"/>
              </a:rPr>
              <a:t>Leadership-followership</a:t>
            </a:r>
            <a:r>
              <a:rPr lang="hu-HU" sz="1400" b="1" dirty="0" smtClean="0">
                <a:solidFill>
                  <a:srgbClr val="00B050"/>
                </a:solidFill>
                <a:latin typeface="Tahoma" pitchFamily="34" charset="0"/>
                <a:ea typeface="Tahoma" pitchFamily="34" charset="0"/>
                <a:cs typeface="Tahoma" pitchFamily="34" charset="0"/>
              </a:rPr>
              <a:t> relations </a:t>
            </a:r>
            <a:r>
              <a:rPr lang="hu-HU" sz="1400" b="1" dirty="0" err="1" smtClean="0">
                <a:solidFill>
                  <a:srgbClr val="00B050"/>
                </a:solidFill>
                <a:latin typeface="Tahoma" pitchFamily="34" charset="0"/>
                <a:ea typeface="Tahoma" pitchFamily="34" charset="0"/>
                <a:cs typeface="Tahoma" pitchFamily="34" charset="0"/>
              </a:rPr>
              <a:t>in</a:t>
            </a:r>
            <a:r>
              <a:rPr lang="hu-HU" sz="1400" b="1" dirty="0" smtClean="0">
                <a:solidFill>
                  <a:srgbClr val="00B050"/>
                </a:solidFill>
                <a:latin typeface="Tahoma" pitchFamily="34" charset="0"/>
                <a:ea typeface="Tahoma" pitchFamily="34" charset="0"/>
                <a:cs typeface="Tahoma" pitchFamily="34" charset="0"/>
              </a:rPr>
              <a:t> an </a:t>
            </a:r>
            <a:r>
              <a:rPr lang="hu-HU" sz="1400" b="1" dirty="0" err="1" smtClean="0">
                <a:solidFill>
                  <a:srgbClr val="00B050"/>
                </a:solidFill>
                <a:latin typeface="Tahoma" pitchFamily="34" charset="0"/>
                <a:ea typeface="Tahoma" pitchFamily="34" charset="0"/>
                <a:cs typeface="Tahoma" pitchFamily="34" charset="0"/>
              </a:rPr>
              <a:t>experiment</a:t>
            </a:r>
            <a:r>
              <a:rPr lang="hu-HU" sz="1400" b="1" dirty="0" smtClean="0">
                <a:solidFill>
                  <a:srgbClr val="00B050"/>
                </a:solidFill>
                <a:latin typeface="Tahoma" pitchFamily="34" charset="0"/>
                <a:ea typeface="Tahoma" pitchFamily="34" charset="0"/>
                <a:cs typeface="Tahoma" pitchFamily="34" charset="0"/>
              </a:rPr>
              <a:t> </a:t>
            </a:r>
            <a:r>
              <a:rPr lang="hu-HU" sz="1400" b="1" dirty="0" err="1" smtClean="0">
                <a:solidFill>
                  <a:srgbClr val="00B050"/>
                </a:solidFill>
                <a:latin typeface="Tahoma" pitchFamily="34" charset="0"/>
                <a:ea typeface="Tahoma" pitchFamily="34" charset="0"/>
                <a:cs typeface="Tahoma" pitchFamily="34" charset="0"/>
              </a:rPr>
              <a:t>with</a:t>
            </a:r>
            <a:r>
              <a:rPr lang="hu-HU" sz="1400" b="1" dirty="0" smtClean="0">
                <a:solidFill>
                  <a:srgbClr val="00B050"/>
                </a:solidFill>
                <a:latin typeface="Tahoma" pitchFamily="34" charset="0"/>
                <a:ea typeface="Tahoma" pitchFamily="34" charset="0"/>
                <a:cs typeface="Tahoma" pitchFamily="34" charset="0"/>
              </a:rPr>
              <a:t> </a:t>
            </a:r>
          </a:p>
          <a:p>
            <a:r>
              <a:rPr lang="hu-HU" sz="1400" b="1" dirty="0" smtClean="0">
                <a:solidFill>
                  <a:srgbClr val="00B050"/>
                </a:solidFill>
                <a:latin typeface="Tahoma" pitchFamily="34" charset="0"/>
                <a:ea typeface="Tahoma" pitchFamily="34" charset="0"/>
                <a:cs typeface="Tahoma" pitchFamily="34" charset="0"/>
              </a:rPr>
              <a:t>86 </a:t>
            </a:r>
            <a:r>
              <a:rPr lang="hu-HU" sz="1400" b="1" dirty="0" err="1" smtClean="0">
                <a:solidFill>
                  <a:srgbClr val="00B050"/>
                </a:solidFill>
                <a:latin typeface="Tahoma" pitchFamily="34" charset="0"/>
                <a:ea typeface="Tahoma" pitchFamily="34" charset="0"/>
                <a:cs typeface="Tahoma" pitchFamily="34" charset="0"/>
              </a:rPr>
              <a:t>participants</a:t>
            </a:r>
            <a:r>
              <a:rPr lang="hu-HU" sz="1400" b="1" dirty="0" smtClean="0">
                <a:solidFill>
                  <a:srgbClr val="00B050"/>
                </a:solidFill>
                <a:latin typeface="Tahoma" pitchFamily="34" charset="0"/>
                <a:ea typeface="Tahoma" pitchFamily="34" charset="0"/>
                <a:cs typeface="Tahoma" pitchFamily="34" charset="0"/>
              </a:rPr>
              <a:t> </a:t>
            </a:r>
            <a:r>
              <a:rPr lang="hu-HU" sz="1400" b="1" dirty="0" err="1" smtClean="0">
                <a:solidFill>
                  <a:srgbClr val="00B050"/>
                </a:solidFill>
                <a:latin typeface="Tahoma" pitchFamily="34" charset="0"/>
                <a:ea typeface="Tahoma" pitchFamily="34" charset="0"/>
                <a:cs typeface="Tahoma" pitchFamily="34" charset="0"/>
              </a:rPr>
              <a:t>on</a:t>
            </a:r>
            <a:r>
              <a:rPr lang="hu-HU" sz="1400" b="1" dirty="0" smtClean="0">
                <a:solidFill>
                  <a:srgbClr val="00B050"/>
                </a:solidFill>
                <a:latin typeface="Tahoma" pitchFamily="34" charset="0"/>
                <a:ea typeface="Tahoma" pitchFamily="34" charset="0"/>
                <a:cs typeface="Tahoma" pitchFamily="34" charset="0"/>
              </a:rPr>
              <a:t> </a:t>
            </a:r>
            <a:r>
              <a:rPr lang="hu-HU" sz="1400" b="1" dirty="0" err="1" smtClean="0">
                <a:solidFill>
                  <a:srgbClr val="00B050"/>
                </a:solidFill>
                <a:latin typeface="Tahoma" pitchFamily="34" charset="0"/>
                <a:ea typeface="Tahoma" pitchFamily="34" charset="0"/>
                <a:cs typeface="Tahoma" pitchFamily="34" charset="0"/>
              </a:rPr>
              <a:t>gaining</a:t>
            </a:r>
            <a:r>
              <a:rPr lang="hu-HU" sz="1400" b="1" dirty="0" smtClean="0">
                <a:solidFill>
                  <a:srgbClr val="00B050"/>
                </a:solidFill>
                <a:latin typeface="Tahoma" pitchFamily="34" charset="0"/>
                <a:ea typeface="Tahoma" pitchFamily="34" charset="0"/>
                <a:cs typeface="Tahoma" pitchFamily="34" charset="0"/>
              </a:rPr>
              <a:t> </a:t>
            </a:r>
            <a:r>
              <a:rPr lang="hu-HU" sz="1400" b="1" dirty="0" err="1" smtClean="0">
                <a:solidFill>
                  <a:srgbClr val="00B050"/>
                </a:solidFill>
                <a:latin typeface="Tahoma" pitchFamily="34" charset="0"/>
                <a:ea typeface="Tahoma" pitchFamily="34" charset="0"/>
                <a:cs typeface="Tahoma" pitchFamily="34" charset="0"/>
              </a:rPr>
              <a:t>the</a:t>
            </a:r>
            <a:r>
              <a:rPr lang="hu-HU" sz="1400" b="1" dirty="0" smtClean="0">
                <a:solidFill>
                  <a:srgbClr val="00B050"/>
                </a:solidFill>
                <a:latin typeface="Tahoma" pitchFamily="34" charset="0"/>
                <a:ea typeface="Tahoma" pitchFamily="34" charset="0"/>
                <a:cs typeface="Tahoma" pitchFamily="34" charset="0"/>
              </a:rPr>
              <a:t> most </a:t>
            </a:r>
            <a:r>
              <a:rPr lang="hu-HU" sz="1400" b="1" dirty="0" err="1" smtClean="0">
                <a:solidFill>
                  <a:srgbClr val="00B050"/>
                </a:solidFill>
                <a:latin typeface="Tahoma" pitchFamily="34" charset="0"/>
                <a:ea typeface="Tahoma" pitchFamily="34" charset="0"/>
                <a:cs typeface="Tahoma" pitchFamily="34" charset="0"/>
              </a:rPr>
              <a:t>virtual</a:t>
            </a:r>
            <a:r>
              <a:rPr lang="hu-HU" sz="1400" b="1" dirty="0" smtClean="0">
                <a:solidFill>
                  <a:srgbClr val="00B050"/>
                </a:solidFill>
                <a:latin typeface="Tahoma" pitchFamily="34" charset="0"/>
                <a:ea typeface="Tahoma" pitchFamily="34" charset="0"/>
                <a:cs typeface="Tahoma" pitchFamily="34" charset="0"/>
              </a:rPr>
              <a:t> </a:t>
            </a:r>
            <a:r>
              <a:rPr lang="hu-HU" sz="1400" b="1" dirty="0" err="1" smtClean="0">
                <a:solidFill>
                  <a:srgbClr val="00B050"/>
                </a:solidFill>
                <a:latin typeface="Tahoma" pitchFamily="34" charset="0"/>
                <a:ea typeface="Tahoma" pitchFamily="34" charset="0"/>
                <a:cs typeface="Tahoma" pitchFamily="34" charset="0"/>
              </a:rPr>
              <a:t>money</a:t>
            </a:r>
            <a:r>
              <a:rPr lang="hu-HU" sz="1400" b="1" dirty="0" smtClean="0">
                <a:solidFill>
                  <a:srgbClr val="00B050"/>
                </a:solidFill>
                <a:latin typeface="Tahoma" pitchFamily="34" charset="0"/>
                <a:ea typeface="Tahoma" pitchFamily="34" charset="0"/>
                <a:cs typeface="Tahoma" pitchFamily="34" charset="0"/>
              </a:rPr>
              <a:t> </a:t>
            </a:r>
            <a:r>
              <a:rPr lang="hu-HU" sz="1400" b="1" dirty="0" err="1" smtClean="0">
                <a:solidFill>
                  <a:srgbClr val="00B050"/>
                </a:solidFill>
                <a:latin typeface="Tahoma" pitchFamily="34" charset="0"/>
                <a:ea typeface="Tahoma" pitchFamily="34" charset="0"/>
                <a:cs typeface="Tahoma" pitchFamily="34" charset="0"/>
              </a:rPr>
              <a:t>in</a:t>
            </a:r>
            <a:r>
              <a:rPr lang="hu-HU" sz="1400" b="1" dirty="0" smtClean="0">
                <a:solidFill>
                  <a:srgbClr val="00B050"/>
                </a:solidFill>
                <a:latin typeface="Tahoma" pitchFamily="34" charset="0"/>
                <a:ea typeface="Tahoma" pitchFamily="34" charset="0"/>
                <a:cs typeface="Tahoma" pitchFamily="34" charset="0"/>
              </a:rPr>
              <a:t> an </a:t>
            </a:r>
          </a:p>
          <a:p>
            <a:r>
              <a:rPr lang="hu-HU" sz="1400" b="1" dirty="0" err="1" smtClean="0">
                <a:solidFill>
                  <a:srgbClr val="00B050"/>
                </a:solidFill>
                <a:latin typeface="Tahoma" pitchFamily="34" charset="0"/>
                <a:ea typeface="Tahoma" pitchFamily="34" charset="0"/>
                <a:cs typeface="Tahoma" pitchFamily="34" charset="0"/>
              </a:rPr>
              <a:t>economics</a:t>
            </a:r>
            <a:r>
              <a:rPr lang="hu-HU" sz="1400" b="1" dirty="0" smtClean="0">
                <a:solidFill>
                  <a:srgbClr val="00B050"/>
                </a:solidFill>
                <a:latin typeface="Tahoma" pitchFamily="34" charset="0"/>
                <a:ea typeface="Tahoma" pitchFamily="34" charset="0"/>
                <a:cs typeface="Tahoma" pitchFamily="34" charset="0"/>
              </a:rPr>
              <a:t> „game”  (</a:t>
            </a:r>
            <a:r>
              <a:rPr lang="hu-HU" sz="1400" b="1" dirty="0" err="1" smtClean="0">
                <a:solidFill>
                  <a:srgbClr val="00B050"/>
                </a:solidFill>
                <a:latin typeface="Tahoma" pitchFamily="34" charset="0"/>
                <a:ea typeface="Tahoma" pitchFamily="34" charset="0"/>
                <a:cs typeface="Tahoma" pitchFamily="34" charset="0"/>
              </a:rPr>
              <a:t>Liskaland</a:t>
            </a:r>
            <a:r>
              <a:rPr lang="hu-HU" sz="1400" b="1" dirty="0" smtClean="0">
                <a:solidFill>
                  <a:srgbClr val="00B050"/>
                </a:solidFill>
                <a:latin typeface="Tahoma" pitchFamily="34" charset="0"/>
                <a:ea typeface="Tahoma" pitchFamily="34" charset="0"/>
                <a:cs typeface="Tahoma" pitchFamily="34" charset="0"/>
              </a:rPr>
              <a:t> </a:t>
            </a:r>
            <a:r>
              <a:rPr lang="hu-HU" sz="1400" b="1" dirty="0" err="1" smtClean="0">
                <a:solidFill>
                  <a:srgbClr val="00B050"/>
                </a:solidFill>
                <a:latin typeface="Tahoma" pitchFamily="34" charset="0"/>
                <a:ea typeface="Tahoma" pitchFamily="34" charset="0"/>
                <a:cs typeface="Tahoma" pitchFamily="34" charset="0"/>
              </a:rPr>
              <a:t>camp</a:t>
            </a:r>
            <a:r>
              <a:rPr lang="hu-HU" sz="1400" b="1" dirty="0" smtClean="0">
                <a:solidFill>
                  <a:srgbClr val="00B050"/>
                </a:solidFill>
                <a:latin typeface="Tahoma" pitchFamily="34" charset="0"/>
                <a:ea typeface="Tahoma" pitchFamily="34" charset="0"/>
                <a:cs typeface="Tahoma" pitchFamily="34" charset="0"/>
              </a:rPr>
              <a:t>)</a:t>
            </a:r>
            <a:endParaRPr lang="en-GB" sz="14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st5.avi">
            <a:hlinkClick r:id="" action="ppaction://media"/>
          </p:cNvPr>
          <p:cNvPicPr>
            <a:picLocks noRot="1" noChangeAspect="1"/>
          </p:cNvPicPr>
          <p:nvPr>
            <a:videoFile r:link="rId1"/>
          </p:nvPr>
        </p:nvPicPr>
        <p:blipFill>
          <a:blip r:embed="rId3"/>
          <a:stretch>
            <a:fillRect/>
          </a:stretch>
        </p:blipFill>
        <p:spPr>
          <a:xfrm>
            <a:off x="142844" y="0"/>
            <a:ext cx="9500210" cy="6884597"/>
          </a:xfrm>
          <a:prstGeom prst="rect">
            <a:avLst/>
          </a:prstGeom>
        </p:spPr>
      </p:pic>
      <p:pic>
        <p:nvPicPr>
          <p:cNvPr id="3" name="Picture 2" descr="C:\Users\vicsek\Documents\_talks\networks\figs-pictures\Liskaland_question1_reaching.png"/>
          <p:cNvPicPr>
            <a:picLocks noChangeAspect="1" noChangeArrowheads="1"/>
          </p:cNvPicPr>
          <p:nvPr/>
        </p:nvPicPr>
        <p:blipFill>
          <a:blip r:embed="rId4"/>
          <a:srcRect/>
          <a:stretch>
            <a:fillRect/>
          </a:stretch>
        </p:blipFill>
        <p:spPr bwMode="auto">
          <a:xfrm>
            <a:off x="6786578" y="3410592"/>
            <a:ext cx="2837494" cy="2733051"/>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42910" y="142852"/>
            <a:ext cx="7572428" cy="6247864"/>
          </a:xfrm>
          <a:prstGeom prst="rect">
            <a:avLst/>
          </a:prstGeom>
          <a:noFill/>
          <a:ln>
            <a:solidFill>
              <a:schemeClr val="bg1"/>
            </a:solidFill>
          </a:ln>
        </p:spPr>
        <p:txBody>
          <a:bodyPr wrap="square" rtlCol="0">
            <a:spAutoFit/>
          </a:bodyPr>
          <a:lstStyle/>
          <a:p>
            <a:r>
              <a:rPr lang="hu-HU" sz="2000" b="1" dirty="0" smtClean="0">
                <a:solidFill>
                  <a:srgbClr val="C00000"/>
                </a:solidFill>
                <a:latin typeface="Tahoma" pitchFamily="34" charset="0"/>
                <a:ea typeface="Tahoma" pitchFamily="34" charset="0"/>
                <a:cs typeface="Tahoma" pitchFamily="34" charset="0"/>
              </a:rPr>
              <a:t>Hierarchy</a:t>
            </a:r>
            <a:r>
              <a:rPr lang="hu-HU" sz="2000" b="1" dirty="0" smtClean="0">
                <a:solidFill>
                  <a:srgbClr val="C00000"/>
                </a:solidFill>
                <a:latin typeface="Tahoma" pitchFamily="34" charset="0"/>
                <a:ea typeface="Tahoma" pitchFamily="34" charset="0"/>
                <a:cs typeface="Tahoma" pitchFamily="34" charset="0"/>
              </a:rPr>
              <a:t> is </a:t>
            </a:r>
            <a:r>
              <a:rPr lang="hu-HU" sz="2000" b="1" dirty="0" smtClean="0">
                <a:solidFill>
                  <a:srgbClr val="C00000"/>
                </a:solidFill>
                <a:latin typeface="Tahoma" pitchFamily="34" charset="0"/>
                <a:ea typeface="Tahoma" pitchFamily="34" charset="0"/>
                <a:cs typeface="Tahoma" pitchFamily="34" charset="0"/>
              </a:rPr>
              <a:t>spontaneously</a:t>
            </a:r>
            <a:r>
              <a:rPr lang="hu-HU" sz="2000" b="1" dirty="0" smtClean="0">
                <a:solidFill>
                  <a:srgbClr val="C00000"/>
                </a:solidFill>
                <a:latin typeface="Tahoma" pitchFamily="34" charset="0"/>
                <a:ea typeface="Tahoma" pitchFamily="34" charset="0"/>
                <a:cs typeface="Tahoma" pitchFamily="34" charset="0"/>
              </a:rPr>
              <a:t> </a:t>
            </a:r>
            <a:r>
              <a:rPr lang="en-US" sz="2000" b="1" dirty="0" smtClean="0">
                <a:solidFill>
                  <a:srgbClr val="C00000"/>
                </a:solidFill>
                <a:latin typeface="Tahoma" pitchFamily="34" charset="0"/>
                <a:ea typeface="Tahoma" pitchFamily="34" charset="0"/>
                <a:cs typeface="Tahoma" pitchFamily="34" charset="0"/>
              </a:rPr>
              <a:t>built</a:t>
            </a:r>
            <a:r>
              <a:rPr lang="hu-HU" sz="2000" b="1" dirty="0" smtClean="0">
                <a:solidFill>
                  <a:srgbClr val="C00000"/>
                </a:solidFill>
                <a:latin typeface="Tahoma" pitchFamily="34" charset="0"/>
                <a:ea typeface="Tahoma" pitchFamily="34" charset="0"/>
                <a:cs typeface="Tahoma" pitchFamily="34" charset="0"/>
              </a:rPr>
              <a:t> </a:t>
            </a:r>
            <a:r>
              <a:rPr lang="en-US" sz="2000" b="1" dirty="0" smtClean="0">
                <a:solidFill>
                  <a:srgbClr val="C00000"/>
                </a:solidFill>
                <a:latin typeface="Tahoma" pitchFamily="34" charset="0"/>
                <a:ea typeface="Tahoma" pitchFamily="34" charset="0"/>
                <a:cs typeface="Tahoma" pitchFamily="34" charset="0"/>
              </a:rPr>
              <a:t>up</a:t>
            </a:r>
            <a:r>
              <a:rPr lang="hu-HU" sz="2000" b="1" dirty="0" smtClean="0">
                <a:solidFill>
                  <a:srgbClr val="00B050"/>
                </a:solidFill>
                <a:latin typeface="Tahoma" pitchFamily="34" charset="0"/>
                <a:ea typeface="Tahoma" pitchFamily="34" charset="0"/>
                <a:cs typeface="Tahoma" pitchFamily="34" charset="0"/>
              </a:rPr>
              <a:t>. </a:t>
            </a:r>
            <a:r>
              <a:rPr lang="hu-HU" sz="2000" b="1" dirty="0" smtClean="0">
                <a:solidFill>
                  <a:srgbClr val="00B050"/>
                </a:solidFill>
                <a:latin typeface="Tahoma" pitchFamily="34" charset="0"/>
                <a:ea typeface="Tahoma" pitchFamily="34" charset="0"/>
                <a:cs typeface="Tahoma" pitchFamily="34" charset="0"/>
              </a:rPr>
              <a:t>The </a:t>
            </a:r>
            <a:r>
              <a:rPr lang="hu-HU" sz="2000" b="1" dirty="0" smtClean="0">
                <a:solidFill>
                  <a:srgbClr val="00B050"/>
                </a:solidFill>
                <a:latin typeface="Tahoma" pitchFamily="34" charset="0"/>
                <a:ea typeface="Tahoma" pitchFamily="34" charset="0"/>
                <a:cs typeface="Tahoma" pitchFamily="34" charset="0"/>
              </a:rPr>
              <a:t>average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successful</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guess</a:t>
            </a:r>
            <a:r>
              <a:rPr lang="hu-HU" sz="2000" b="1" dirty="0" smtClean="0">
                <a:solidFill>
                  <a:srgbClr val="00B050"/>
                </a:solidFill>
                <a:latin typeface="Tahoma" pitchFamily="34" charset="0"/>
                <a:ea typeface="Tahoma" pitchFamily="34" charset="0"/>
                <a:cs typeface="Tahoma" pitchFamily="34" charset="0"/>
              </a:rPr>
              <a:t> of an </a:t>
            </a:r>
            <a:r>
              <a:rPr lang="hu-HU" sz="2000" b="1" dirty="0" err="1" smtClean="0">
                <a:solidFill>
                  <a:srgbClr val="00B050"/>
                </a:solidFill>
                <a:latin typeface="Tahoma" pitchFamily="34" charset="0"/>
                <a:ea typeface="Tahoma" pitchFamily="34" charset="0"/>
                <a:cs typeface="Tahoma" pitchFamily="34" charset="0"/>
              </a:rPr>
              <a:t>agent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within</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network</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F0"/>
                </a:solidFill>
                <a:latin typeface="Tahoma" pitchFamily="34" charset="0"/>
                <a:ea typeface="Tahoma" pitchFamily="34" charset="0"/>
                <a:cs typeface="Tahoma" pitchFamily="34" charset="0"/>
              </a:rPr>
              <a:t>significantly</a:t>
            </a:r>
            <a:r>
              <a:rPr lang="hu-HU" sz="2000" b="1" dirty="0" smtClean="0">
                <a:solidFill>
                  <a:srgbClr val="00B0F0"/>
                </a:solidFill>
                <a:latin typeface="Tahoma" pitchFamily="34" charset="0"/>
                <a:ea typeface="Tahoma" pitchFamily="34" charset="0"/>
                <a:cs typeface="Tahoma" pitchFamily="34" charset="0"/>
              </a:rPr>
              <a:t> </a:t>
            </a:r>
            <a:r>
              <a:rPr lang="hu-HU" sz="2000" b="1" dirty="0" err="1" smtClean="0">
                <a:solidFill>
                  <a:srgbClr val="00B0F0"/>
                </a:solidFill>
                <a:latin typeface="Tahoma" pitchFamily="34" charset="0"/>
                <a:ea typeface="Tahoma" pitchFamily="34" charset="0"/>
                <a:cs typeface="Tahoma" pitchFamily="34" charset="0"/>
              </a:rPr>
              <a:t>exceeds</a:t>
            </a:r>
            <a:r>
              <a:rPr lang="hu-HU" sz="2000" b="1" dirty="0" smtClean="0">
                <a:solidFill>
                  <a:srgbClr val="00B0F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its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own</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average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success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without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interacting</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with</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others</a:t>
            </a:r>
            <a:r>
              <a:rPr lang="hu-HU" sz="2000" b="1" dirty="0" smtClean="0">
                <a:solidFill>
                  <a:srgbClr val="00B050"/>
                </a:solidFill>
                <a:latin typeface="Tahoma" pitchFamily="34" charset="0"/>
                <a:ea typeface="Tahoma" pitchFamily="34" charset="0"/>
                <a:cs typeface="Tahoma" pitchFamily="34" charset="0"/>
              </a:rPr>
              <a:t>.</a:t>
            </a:r>
          </a:p>
          <a:p>
            <a:endParaRPr lang="hu-HU" sz="2000" b="1" dirty="0" smtClean="0">
              <a:solidFill>
                <a:srgbClr val="00B050"/>
              </a:solidFill>
              <a:latin typeface="Tahoma" pitchFamily="34" charset="0"/>
              <a:ea typeface="Tahoma" pitchFamily="34" charset="0"/>
              <a:cs typeface="Tahoma" pitchFamily="34" charset="0"/>
            </a:endParaRPr>
          </a:p>
          <a:p>
            <a:r>
              <a:rPr lang="hu-HU" sz="2000" b="1" dirty="0" err="1" smtClean="0">
                <a:solidFill>
                  <a:srgbClr val="C00000"/>
                </a:solidFill>
                <a:latin typeface="Tahoma" pitchFamily="34" charset="0"/>
                <a:ea typeface="Tahoma" pitchFamily="34" charset="0"/>
                <a:cs typeface="Tahoma" pitchFamily="34" charset="0"/>
              </a:rPr>
              <a:t>Although</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asking</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always</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by</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every</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player</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the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agent</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who</a:t>
            </a:r>
            <a:r>
              <a:rPr lang="hu-HU" sz="2000" b="1" dirty="0" smtClean="0">
                <a:solidFill>
                  <a:srgbClr val="C00000"/>
                </a:solidFill>
                <a:latin typeface="Tahoma" pitchFamily="34" charset="0"/>
                <a:ea typeface="Tahoma" pitchFamily="34" charset="0"/>
                <a:cs typeface="Tahoma" pitchFamily="34" charset="0"/>
              </a:rPr>
              <a:t> has </a:t>
            </a:r>
            <a:r>
              <a:rPr lang="hu-HU" sz="2000" b="1" dirty="0" err="1" smtClean="0">
                <a:solidFill>
                  <a:srgbClr val="C00000"/>
                </a:solidFill>
                <a:latin typeface="Tahoma" pitchFamily="34" charset="0"/>
                <a:ea typeface="Tahoma" pitchFamily="34" charset="0"/>
                <a:cs typeface="Tahoma" pitchFamily="34" charset="0"/>
              </a:rPr>
              <a:t>the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highest</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ability</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would</a:t>
            </a:r>
            <a:r>
              <a:rPr lang="hu-HU" sz="2000" b="1" dirty="0" smtClean="0">
                <a:solidFill>
                  <a:srgbClr val="C00000"/>
                </a:solidFill>
                <a:latin typeface="Tahoma" pitchFamily="34" charset="0"/>
                <a:ea typeface="Tahoma" pitchFamily="34" charset="0"/>
                <a:cs typeface="Tahoma" pitchFamily="34" charset="0"/>
              </a:rPr>
              <a:t> be </a:t>
            </a:r>
            <a:r>
              <a:rPr lang="hu-HU" sz="2000" b="1" dirty="0" err="1" smtClean="0">
                <a:solidFill>
                  <a:srgbClr val="C00000"/>
                </a:solidFill>
                <a:latin typeface="Tahoma" pitchFamily="34" charset="0"/>
                <a:ea typeface="Tahoma" pitchFamily="34" charset="0"/>
                <a:cs typeface="Tahoma" pitchFamily="34" charset="0"/>
              </a:rPr>
              <a:t>the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optimal</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solution</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the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system</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does</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not</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arrive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at</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this</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solution</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in</a:t>
            </a:r>
            <a:r>
              <a:rPr lang="hu-HU" sz="2000" b="1" dirty="0" smtClean="0">
                <a:solidFill>
                  <a:srgbClr val="C00000"/>
                </a:solidFill>
                <a:latin typeface="Tahoma" pitchFamily="34" charset="0"/>
                <a:ea typeface="Tahoma" pitchFamily="34" charset="0"/>
                <a:cs typeface="Tahoma" pitchFamily="34" charset="0"/>
              </a:rPr>
              <a:t> a </a:t>
            </a:r>
            <a:r>
              <a:rPr lang="hu-HU" sz="2000" b="1" dirty="0" err="1" smtClean="0">
                <a:solidFill>
                  <a:srgbClr val="C00000"/>
                </a:solidFill>
                <a:latin typeface="Tahoma" pitchFamily="34" charset="0"/>
                <a:ea typeface="Tahoma" pitchFamily="34" charset="0"/>
                <a:cs typeface="Tahoma" pitchFamily="34" charset="0"/>
              </a:rPr>
              <a:t>reasonable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time</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for</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two</a:t>
            </a:r>
            <a:r>
              <a:rPr lang="hu-HU" sz="2000" b="1" dirty="0" smtClean="0">
                <a:solidFill>
                  <a:srgbClr val="C00000"/>
                </a:solidFill>
                <a:latin typeface="Tahoma" pitchFamily="34" charset="0"/>
                <a:ea typeface="Tahoma" pitchFamily="34" charset="0"/>
                <a:cs typeface="Tahoma" pitchFamily="34" charset="0"/>
              </a:rPr>
              <a:t> </a:t>
            </a:r>
            <a:r>
              <a:rPr lang="hu-HU" sz="2000" b="1" dirty="0" err="1" smtClean="0">
                <a:solidFill>
                  <a:srgbClr val="C00000"/>
                </a:solidFill>
                <a:latin typeface="Tahoma" pitchFamily="34" charset="0"/>
                <a:ea typeface="Tahoma" pitchFamily="34" charset="0"/>
                <a:cs typeface="Tahoma" pitchFamily="34" charset="0"/>
              </a:rPr>
              <a:t>reasons</a:t>
            </a:r>
            <a:r>
              <a:rPr lang="hu-HU" sz="2000" b="1" dirty="0" smtClean="0">
                <a:solidFill>
                  <a:srgbClr val="C00000"/>
                </a:solidFill>
                <a:latin typeface="Tahoma" pitchFamily="34" charset="0"/>
                <a:ea typeface="Tahoma" pitchFamily="34" charset="0"/>
                <a:cs typeface="Tahoma" pitchFamily="34" charset="0"/>
              </a:rPr>
              <a:t>:</a:t>
            </a:r>
          </a:p>
          <a:p>
            <a:endParaRPr lang="en-US" sz="2000" b="1" dirty="0" smtClean="0">
              <a:solidFill>
                <a:srgbClr val="00B050"/>
              </a:solidFill>
              <a:latin typeface="Tahoma" pitchFamily="34" charset="0"/>
              <a:ea typeface="Tahoma" pitchFamily="34" charset="0"/>
              <a:cs typeface="Tahoma" pitchFamily="34" charset="0"/>
            </a:endParaRPr>
          </a:p>
          <a:p>
            <a:r>
              <a:rPr lang="hu-HU" sz="2000" b="1" dirty="0" smtClean="0">
                <a:solidFill>
                  <a:srgbClr val="00B050"/>
                </a:solidFill>
                <a:latin typeface="Tahoma" pitchFamily="34" charset="0"/>
                <a:ea typeface="Tahoma" pitchFamily="34" charset="0"/>
                <a:cs typeface="Tahoma" pitchFamily="34" charset="0"/>
              </a:rPr>
              <a:t>i</a:t>
            </a:r>
            <a:r>
              <a:rPr lang="hu-HU" sz="2000" b="1" dirty="0" smtClean="0">
                <a:solidFill>
                  <a:srgbClr val="00B050"/>
                </a:solidFill>
                <a:latin typeface="Tahoma" pitchFamily="34" charset="0"/>
                <a:ea typeface="Tahoma" pitchFamily="34" charset="0"/>
                <a:cs typeface="Tahoma" pitchFamily="34" charset="0"/>
              </a:rPr>
              <a:t>) The </a:t>
            </a:r>
            <a:r>
              <a:rPr lang="hu-HU" sz="2000" b="1" dirty="0" err="1" smtClean="0">
                <a:solidFill>
                  <a:srgbClr val="00B050"/>
                </a:solidFill>
                <a:latin typeface="Tahoma" pitchFamily="34" charset="0"/>
                <a:ea typeface="Tahoma" pitchFamily="34" charset="0"/>
                <a:cs typeface="Tahoma" pitchFamily="34" charset="0"/>
              </a:rPr>
              <a:t>agents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do</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not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know</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err="1" smtClean="0">
                <a:solidFill>
                  <a:srgbClr val="00B050"/>
                </a:solidFill>
                <a:latin typeface="Tahoma" pitchFamily="34" charset="0"/>
                <a:ea typeface="Tahoma" pitchFamily="34" charset="0"/>
                <a:cs typeface="Tahoma" pitchFamily="34" charset="0"/>
              </a:rPr>
              <a:t>very</a:t>
            </a:r>
            <a:r>
              <a:rPr lang="hu-HU" sz="2000" b="1" smtClean="0">
                <a:solidFill>
                  <a:srgbClr val="00B050"/>
                </a:solidFill>
                <a:latin typeface="Tahoma" pitchFamily="34" charset="0"/>
                <a:ea typeface="Tahoma" pitchFamily="34" charset="0"/>
                <a:cs typeface="Tahoma" pitchFamily="34" charset="0"/>
              </a:rPr>
              <a:t> </a:t>
            </a:r>
            <a:r>
              <a:rPr lang="en-GB" sz="2000" b="1" smtClean="0">
                <a:solidFill>
                  <a:srgbClr val="00B050"/>
                </a:solidFill>
                <a:latin typeface="Tahoma" pitchFamily="34" charset="0"/>
                <a:ea typeface="Tahoma" pitchFamily="34" charset="0"/>
                <a:cs typeface="Tahoma" pitchFamily="34" charset="0"/>
              </a:rPr>
              <a:t>beginning</a:t>
            </a:r>
            <a:r>
              <a:rPr lang="hu-HU" sz="2000" b="1"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ability</a:t>
            </a:r>
            <a:r>
              <a:rPr lang="hu-HU" sz="2000" b="1" dirty="0" smtClean="0">
                <a:solidFill>
                  <a:srgbClr val="00B050"/>
                </a:solidFill>
                <a:latin typeface="Tahoma" pitchFamily="34" charset="0"/>
                <a:ea typeface="Tahoma" pitchFamily="34" charset="0"/>
                <a:cs typeface="Tahoma" pitchFamily="34" charset="0"/>
              </a:rPr>
              <a:t> of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other</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agents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they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learn</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about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it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due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course</a:t>
            </a:r>
            <a:r>
              <a:rPr lang="hu-HU" sz="2000" b="1" dirty="0" smtClean="0">
                <a:solidFill>
                  <a:srgbClr val="00B050"/>
                </a:solidFill>
                <a:latin typeface="Tahoma" pitchFamily="34" charset="0"/>
                <a:ea typeface="Tahoma" pitchFamily="34" charset="0"/>
                <a:cs typeface="Tahoma" pitchFamily="34" charset="0"/>
              </a:rPr>
              <a:t>)</a:t>
            </a:r>
          </a:p>
          <a:p>
            <a:endParaRPr lang="hu-HU" sz="2000" b="1" dirty="0" smtClean="0">
              <a:solidFill>
                <a:srgbClr val="00B050"/>
              </a:solidFill>
              <a:latin typeface="Tahoma" pitchFamily="34" charset="0"/>
              <a:ea typeface="Tahoma" pitchFamily="34" charset="0"/>
              <a:cs typeface="Tahoma" pitchFamily="34" charset="0"/>
            </a:endParaRPr>
          </a:p>
          <a:p>
            <a:r>
              <a:rPr lang="hu-HU" sz="2000" b="1" dirty="0" err="1" smtClean="0">
                <a:solidFill>
                  <a:srgbClr val="00B050"/>
                </a:solidFill>
                <a:latin typeface="Tahoma" pitchFamily="34" charset="0"/>
                <a:ea typeface="Tahoma" pitchFamily="34" charset="0"/>
                <a:cs typeface="Tahoma" pitchFamily="34" charset="0"/>
              </a:rPr>
              <a:t>ii</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system</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evolves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it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first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builds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up</a:t>
            </a:r>
            <a:r>
              <a:rPr lang="hu-HU" sz="2000" b="1" dirty="0" smtClean="0">
                <a:solidFill>
                  <a:srgbClr val="00B050"/>
                </a:solidFill>
                <a:latin typeface="Tahoma" pitchFamily="34" charset="0"/>
                <a:ea typeface="Tahoma" pitchFamily="34" charset="0"/>
                <a:cs typeface="Tahoma" pitchFamily="34" charset="0"/>
              </a:rPr>
              <a:t> a </a:t>
            </a:r>
            <a:r>
              <a:rPr lang="hu-HU" sz="2000" b="1" dirty="0" err="1" smtClean="0">
                <a:solidFill>
                  <a:srgbClr val="00B050"/>
                </a:solidFill>
                <a:latin typeface="Tahoma" pitchFamily="34" charset="0"/>
                <a:ea typeface="Tahoma" pitchFamily="34" charset="0"/>
                <a:cs typeface="Tahoma" pitchFamily="34" charset="0"/>
              </a:rPr>
              <a:t>hierarchical</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network</a:t>
            </a:r>
            <a:r>
              <a:rPr lang="hu-HU" sz="2000" b="1" dirty="0" smtClean="0">
                <a:solidFill>
                  <a:srgbClr val="00B050"/>
                </a:solidFill>
                <a:latin typeface="Tahoma" pitchFamily="34" charset="0"/>
                <a:ea typeface="Tahoma" pitchFamily="34" charset="0"/>
                <a:cs typeface="Tahoma" pitchFamily="34" charset="0"/>
              </a:rPr>
              <a:t> of </a:t>
            </a:r>
            <a:r>
              <a:rPr lang="hu-HU" sz="2000" b="1" dirty="0" err="1" smtClean="0">
                <a:solidFill>
                  <a:srgbClr val="00B050"/>
                </a:solidFill>
                <a:latin typeface="Tahoma" pitchFamily="34" charset="0"/>
                <a:ea typeface="Tahoma" pitchFamily="34" charset="0"/>
                <a:cs typeface="Tahoma" pitchFamily="34" charset="0"/>
              </a:rPr>
              <a:t>trusted</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connections</a:t>
            </a:r>
            <a:r>
              <a:rPr lang="hu-HU" sz="2000" b="1" dirty="0" smtClean="0">
                <a:solidFill>
                  <a:srgbClr val="00B050"/>
                </a:solidFill>
                <a:latin typeface="Tahoma" pitchFamily="34" charset="0"/>
                <a:ea typeface="Tahoma" pitchFamily="34" charset="0"/>
                <a:cs typeface="Tahoma" pitchFamily="34" charset="0"/>
              </a:rPr>
              <a:t> (a </a:t>
            </a:r>
            <a:r>
              <a:rPr lang="hu-HU" sz="2000" b="1" dirty="0" err="1" smtClean="0">
                <a:solidFill>
                  <a:srgbClr val="00B050"/>
                </a:solidFill>
                <a:latin typeface="Tahoma" pitchFamily="34" charset="0"/>
                <a:ea typeface="Tahoma" pitchFamily="34" charset="0"/>
                <a:cs typeface="Tahoma" pitchFamily="34" charset="0"/>
              </a:rPr>
              <a:t>collective</a:t>
            </a:r>
            <a:r>
              <a:rPr lang="hu-HU" sz="2000" b="1" dirty="0" smtClean="0">
                <a:solidFill>
                  <a:srgbClr val="00B050"/>
                </a:solidFill>
                <a:latin typeface="Tahoma" pitchFamily="34" charset="0"/>
                <a:ea typeface="Tahoma" pitchFamily="34" charset="0"/>
                <a:cs typeface="Tahoma" pitchFamily="34" charset="0"/>
              </a:rPr>
              <a:t> of </a:t>
            </a:r>
            <a:r>
              <a:rPr lang="hu-HU" sz="2000" b="1" dirty="0" err="1" smtClean="0">
                <a:solidFill>
                  <a:srgbClr val="00B050"/>
                </a:solidFill>
                <a:latin typeface="Tahoma" pitchFamily="34" charset="0"/>
                <a:ea typeface="Tahoma" pitchFamily="34" charset="0"/>
                <a:cs typeface="Tahoma" pitchFamily="34" charset="0"/>
              </a:rPr>
              <a:t>leaders</a:t>
            </a:r>
            <a:r>
              <a:rPr lang="hu-HU" sz="2000" b="1" dirty="0" smtClean="0">
                <a:solidFill>
                  <a:srgbClr val="00B050"/>
                </a:solidFill>
                <a:latin typeface="Tahoma" pitchFamily="34" charset="0"/>
                <a:ea typeface="Tahoma" pitchFamily="34" charset="0"/>
                <a:cs typeface="Tahoma" pitchFamily="34" charset="0"/>
              </a:rPr>
              <a:t> and </a:t>
            </a:r>
            <a:r>
              <a:rPr lang="hu-HU" sz="2000" b="1" dirty="0" err="1" smtClean="0">
                <a:solidFill>
                  <a:srgbClr val="00B050"/>
                </a:solidFill>
                <a:latin typeface="Tahoma" pitchFamily="34" charset="0"/>
                <a:ea typeface="Tahoma" pitchFamily="34" charset="0"/>
                <a:cs typeface="Tahoma" pitchFamily="34" charset="0"/>
              </a:rPr>
              <a:t>followers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on</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many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levels</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However</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the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system</a:t>
            </a:r>
            <a:r>
              <a:rPr lang="hu-HU" sz="2000" b="1" dirty="0" smtClean="0">
                <a:solidFill>
                  <a:srgbClr val="00B050"/>
                </a:solidFill>
                <a:latin typeface="Tahoma" pitchFamily="34" charset="0"/>
                <a:ea typeface="Tahoma" pitchFamily="34" charset="0"/>
                <a:cs typeface="Tahoma" pitchFamily="34" charset="0"/>
              </a:rPr>
              <a:t> has a </a:t>
            </a:r>
            <a:r>
              <a:rPr lang="hu-HU" sz="2000" b="1" dirty="0" err="1" smtClean="0">
                <a:solidFill>
                  <a:srgbClr val="00B050"/>
                </a:solidFill>
                <a:latin typeface="Tahoma" pitchFamily="34" charset="0"/>
                <a:ea typeface="Tahoma" pitchFamily="34" charset="0"/>
                <a:cs typeface="Tahoma" pitchFamily="34" charset="0"/>
              </a:rPr>
              <a:t>very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strong</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tendency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to</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become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trapped</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in</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a</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locally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optimal</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structure</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Reorganizing</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would</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involve</a:t>
            </a:r>
            <a:r>
              <a:rPr lang="hu-HU" sz="2000" b="1" dirty="0" smtClean="0">
                <a:solidFill>
                  <a:srgbClr val="00B050"/>
                </a:solidFill>
                <a:latin typeface="Tahoma" pitchFamily="34" charset="0"/>
                <a:ea typeface="Tahoma" pitchFamily="34" charset="0"/>
                <a:cs typeface="Tahoma" pitchFamily="34" charset="0"/>
              </a:rPr>
              <a:t> a </a:t>
            </a:r>
            <a:r>
              <a:rPr lang="hu-HU" sz="2000" b="1" dirty="0" err="1" smtClean="0">
                <a:solidFill>
                  <a:srgbClr val="00B050"/>
                </a:solidFill>
                <a:latin typeface="Tahoma" pitchFamily="34" charset="0"/>
                <a:ea typeface="Tahoma" pitchFamily="34" charset="0"/>
                <a:cs typeface="Tahoma" pitchFamily="34" charset="0"/>
              </a:rPr>
              <a:t>sequence</a:t>
            </a:r>
            <a:r>
              <a:rPr lang="hu-HU" sz="2000" b="1" dirty="0" smtClean="0">
                <a:solidFill>
                  <a:srgbClr val="00B050"/>
                </a:solidFill>
                <a:latin typeface="Tahoma" pitchFamily="34" charset="0"/>
                <a:ea typeface="Tahoma" pitchFamily="34" charset="0"/>
                <a:cs typeface="Tahoma" pitchFamily="34" charset="0"/>
              </a:rPr>
              <a:t> of </a:t>
            </a:r>
            <a:r>
              <a:rPr lang="hu-HU" sz="2000" b="1" dirty="0" err="1" smtClean="0">
                <a:solidFill>
                  <a:srgbClr val="00B050"/>
                </a:solidFill>
                <a:latin typeface="Tahoma" pitchFamily="34" charset="0"/>
                <a:ea typeface="Tahoma" pitchFamily="34" charset="0"/>
                <a:cs typeface="Tahoma" pitchFamily="34" charset="0"/>
              </a:rPr>
              <a:t>temporarily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much</a:t>
            </a:r>
            <a:r>
              <a:rPr lang="hu-HU" sz="2000" b="1" dirty="0" smtClean="0">
                <a:solidFill>
                  <a:srgbClr val="00B050"/>
                </a:solidFill>
                <a:latin typeface="Tahoma" pitchFamily="34" charset="0"/>
                <a:ea typeface="Tahoma" pitchFamily="34" charset="0"/>
                <a:cs typeface="Tahoma" pitchFamily="34" charset="0"/>
              </a:rPr>
              <a:t> less </a:t>
            </a:r>
            <a:r>
              <a:rPr lang="hu-HU" sz="2000" b="1" dirty="0" err="1" smtClean="0">
                <a:solidFill>
                  <a:srgbClr val="00B050"/>
                </a:solidFill>
                <a:latin typeface="Tahoma" pitchFamily="34" charset="0"/>
                <a:ea typeface="Tahoma" pitchFamily="34" charset="0"/>
                <a:cs typeface="Tahoma" pitchFamily="34" charset="0"/>
              </a:rPr>
              <a:t>optimal</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structures</a:t>
            </a:r>
            <a:r>
              <a:rPr lang="hu-HU" sz="2000" b="1" dirty="0" smtClean="0">
                <a:solidFill>
                  <a:srgbClr val="00B050"/>
                </a:solidFill>
                <a:latin typeface="Tahoma" pitchFamily="34" charset="0"/>
                <a:ea typeface="Tahoma" pitchFamily="34" charset="0"/>
                <a:cs typeface="Tahoma" pitchFamily="34" charset="0"/>
              </a:rPr>
              <a:t>.</a:t>
            </a:r>
            <a:endParaRPr lang="en-GB" sz="20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14546" y="1571612"/>
            <a:ext cx="3589444" cy="461665"/>
          </a:xfrm>
          <a:prstGeom prst="rect">
            <a:avLst/>
          </a:prstGeom>
          <a:noFill/>
          <a:ln>
            <a:solidFill>
              <a:schemeClr val="bg1"/>
            </a:solidFill>
          </a:ln>
        </p:spPr>
        <p:txBody>
          <a:bodyPr wrap="none" rtlCol="0">
            <a:spAutoFit/>
          </a:bodyPr>
          <a:lstStyle/>
          <a:p>
            <a:r>
              <a:rPr lang="hu-HU" sz="2400" b="1" dirty="0" smtClean="0">
                <a:solidFill>
                  <a:srgbClr val="00B050"/>
                </a:solidFill>
                <a:latin typeface="Tahoma" pitchFamily="34" charset="0"/>
                <a:ea typeface="Tahoma" pitchFamily="34" charset="0"/>
                <a:cs typeface="Tahoma" pitchFamily="34" charset="0"/>
              </a:rPr>
              <a:t>The end (</a:t>
            </a:r>
            <a:r>
              <a:rPr lang="hu-HU" sz="2400" b="1" dirty="0" err="1" smtClean="0">
                <a:solidFill>
                  <a:srgbClr val="00B050"/>
                </a:solidFill>
                <a:latin typeface="Tahoma" pitchFamily="34" charset="0"/>
                <a:ea typeface="Tahoma" pitchFamily="34" charset="0"/>
                <a:cs typeface="Tahoma" pitchFamily="34" charset="0"/>
              </a:rPr>
              <a:t>temporarily</a:t>
            </a:r>
            <a:r>
              <a:rPr lang="hu-HU" sz="2400" b="1" dirty="0" smtClean="0">
                <a:solidFill>
                  <a:srgbClr val="00B050"/>
                </a:solidFill>
                <a:latin typeface="Tahoma" pitchFamily="34" charset="0"/>
                <a:ea typeface="Tahoma" pitchFamily="34" charset="0"/>
                <a:cs typeface="Tahoma" pitchFamily="34" charset="0"/>
              </a:rPr>
              <a:t>)</a:t>
            </a:r>
            <a:endParaRPr lang="en-GB" sz="24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428992" y="2928934"/>
            <a:ext cx="1492716" cy="461665"/>
          </a:xfrm>
          <a:prstGeom prst="rect">
            <a:avLst/>
          </a:prstGeom>
          <a:noFill/>
          <a:ln>
            <a:solidFill>
              <a:schemeClr val="bg1"/>
            </a:solidFill>
          </a:ln>
        </p:spPr>
        <p:txBody>
          <a:bodyPr wrap="none" rtlCol="0">
            <a:spAutoFit/>
          </a:bodyPr>
          <a:lstStyle/>
          <a:p>
            <a:r>
              <a:rPr lang="hu-HU" sz="2400" b="1" dirty="0" err="1" smtClean="0">
                <a:solidFill>
                  <a:srgbClr val="00B050"/>
                </a:solidFill>
                <a:latin typeface="Tahoma" pitchFamily="34" charset="0"/>
                <a:ea typeface="Tahoma" pitchFamily="34" charset="0"/>
                <a:cs typeface="Tahoma" pitchFamily="34" charset="0"/>
              </a:rPr>
              <a:t>Thanks</a:t>
            </a:r>
            <a:r>
              <a:rPr lang="hu-HU" sz="2400" b="1" dirty="0" smtClean="0">
                <a:solidFill>
                  <a:srgbClr val="00B050"/>
                </a:solidFill>
                <a:latin typeface="Tahoma" pitchFamily="34" charset="0"/>
                <a:ea typeface="Tahoma" pitchFamily="34" charset="0"/>
                <a:cs typeface="Tahoma" pitchFamily="34" charset="0"/>
              </a:rPr>
              <a:t>! </a:t>
            </a:r>
            <a:endParaRPr lang="en-GB" sz="24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phd_fig28"/>
          <p:cNvPicPr>
            <a:picLocks noChangeAspect="1" noChangeArrowheads="1"/>
          </p:cNvPicPr>
          <p:nvPr/>
        </p:nvPicPr>
        <p:blipFill>
          <a:blip r:embed="rId2"/>
          <a:srcRect/>
          <a:stretch>
            <a:fillRect/>
          </a:stretch>
        </p:blipFill>
        <p:spPr bwMode="auto">
          <a:xfrm>
            <a:off x="928662" y="714356"/>
            <a:ext cx="6858266" cy="3493661"/>
          </a:xfrm>
          <a:prstGeom prst="rect">
            <a:avLst/>
          </a:prstGeom>
          <a:noFill/>
          <a:ln w="9525">
            <a:noFill/>
            <a:miter lim="800000"/>
            <a:headEnd/>
            <a:tailEnd/>
          </a:ln>
        </p:spPr>
      </p:pic>
      <p:sp>
        <p:nvSpPr>
          <p:cNvPr id="60420" name="Text Box 4"/>
          <p:cNvSpPr txBox="1">
            <a:spLocks noChangeArrowheads="1"/>
          </p:cNvSpPr>
          <p:nvPr/>
        </p:nvSpPr>
        <p:spPr bwMode="auto">
          <a:xfrm>
            <a:off x="857224" y="4496108"/>
            <a:ext cx="6929486" cy="2076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n-GB" sz="1600" b="0" u="none" strike="noStrike" cap="none" normalizeH="0" baseline="0" dirty="0" smtClean="0">
                <a:ln>
                  <a:noFill/>
                </a:ln>
                <a:solidFill>
                  <a:schemeClr val="tx1"/>
                </a:solidFill>
                <a:effectLst/>
                <a:latin typeface="Times New Roman" pitchFamily="18" charset="0"/>
                <a:cs typeface="Arial" pitchFamily="34" charset="0"/>
              </a:rPr>
              <a:t>Hierarchical leadership network generated for a single flock flight.  </a:t>
            </a:r>
            <a:r>
              <a:rPr kumimoji="0" lang="en-GB" sz="1600" b="1" u="none" strike="noStrike" cap="none" normalizeH="0" baseline="0" dirty="0" smtClean="0">
                <a:ln>
                  <a:noFill/>
                </a:ln>
                <a:solidFill>
                  <a:schemeClr val="tx1"/>
                </a:solidFill>
                <a:effectLst/>
                <a:latin typeface="Times New Roman" pitchFamily="18" charset="0"/>
                <a:cs typeface="Arial" pitchFamily="34" charset="0"/>
              </a:rPr>
              <a:t>a</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 2-minute segment from a free flight performed by a flock of ten pigeons. Dots and triangles indicate every 1s and 5s, respectively; triangles point in the direction of motion. Letters refer to bird identity.  </a:t>
            </a:r>
            <a:r>
              <a:rPr kumimoji="0" lang="en-GB" sz="1600" b="1" u="none" strike="noStrike" cap="none" normalizeH="0" baseline="0" dirty="0" smtClean="0">
                <a:ln>
                  <a:noFill/>
                </a:ln>
                <a:solidFill>
                  <a:schemeClr val="tx1"/>
                </a:solidFill>
                <a:effectLst/>
                <a:latin typeface="Times New Roman" pitchFamily="18" charset="0"/>
                <a:cs typeface="Arial" pitchFamily="34" charset="0"/>
              </a:rPr>
              <a:t>b</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a:t>
            </a:r>
            <a:r>
              <a:rPr kumimoji="0" lang="en-GB" sz="1600" b="1"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Hierarchical network of the flock for the flight shown in panel a. For each </a:t>
            </a:r>
            <a:r>
              <a:rPr kumimoji="0" lang="en-GB" sz="1600" b="0" u="none" strike="noStrike" cap="none" normalizeH="0" baseline="0" dirty="0" err="1" smtClean="0">
                <a:ln>
                  <a:noFill/>
                </a:ln>
                <a:solidFill>
                  <a:schemeClr val="tx1"/>
                </a:solidFill>
                <a:effectLst/>
                <a:latin typeface="Times New Roman" pitchFamily="18" charset="0"/>
                <a:cs typeface="Arial" pitchFamily="34" charset="0"/>
              </a:rPr>
              <a:t>pairwise</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 comparison the directed edge points from the leader to the follower; values on edges show the time delay (in seconds) in the two birds’ motion.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456480" y="97931"/>
            <a:ext cx="7877506" cy="760864"/>
          </a:xfrm>
          <a:prstGeom prst="rect">
            <a:avLst/>
          </a:prstGeom>
          <a:noFill/>
          <a:ln>
            <a:noFill/>
          </a:ln>
          <a:effectLst/>
          <a:extLst>
            <a:ext uri="{909E8E84-426E-40dd-AFC4-6F175D3DCCD1}"/>
            <a:ext uri="{91240B29-F687-4f45-9708-019B960494DF}"/>
            <a:ext uri="{AF507438-7753-43e0-B8FC-AC1667EBCBE1}"/>
          </a:extLst>
        </p:spPr>
        <p:txBody>
          <a:bodyPr wrap="none" lIns="82945" tIns="41473" rIns="82945" bIns="41473">
            <a:spAutoFit/>
          </a:bodyPr>
          <a:lstStyle/>
          <a:p>
            <a:pPr>
              <a:defRPr/>
            </a:pPr>
            <a:endParaRPr lang="hu-HU" sz="2200" dirty="0">
              <a:solidFill>
                <a:srgbClr val="008E00"/>
              </a:solidFill>
              <a:ea typeface="ＭＳ Ｐゴシック" charset="0"/>
            </a:endParaRPr>
          </a:p>
          <a:p>
            <a:pPr>
              <a:defRPr/>
            </a:pPr>
            <a:r>
              <a:rPr lang="hu-HU" sz="2200" dirty="0">
                <a:solidFill>
                  <a:srgbClr val="008E00"/>
                </a:solidFill>
                <a:ea typeface="ＭＳ Ｐゴシック" charset="0"/>
              </a:rPr>
              <a:t>Digital video analysis of the moving pigeons around the feeding cup</a:t>
            </a:r>
            <a:endParaRPr lang="en-US" sz="2200" dirty="0">
              <a:solidFill>
                <a:srgbClr val="008E00"/>
              </a:solidFill>
              <a:ea typeface="ＭＳ Ｐゴシック" charset="0"/>
            </a:endParaRPr>
          </a:p>
        </p:txBody>
      </p:sp>
      <p:pic>
        <p:nvPicPr>
          <p:cNvPr id="78854" name="pigeon-feedvideo_20110119.avi">
            <a:hlinkClick r:id="" action="ppaction://media"/>
          </p:cNvPr>
          <p:cNvPicPr>
            <a:picLocks noRot="1" noChangeAspect="1" noChangeArrowheads="1"/>
          </p:cNvPicPr>
          <p:nvPr>
            <a:videoFile r:link="rId1"/>
          </p:nvPr>
        </p:nvPicPr>
        <p:blipFill>
          <a:blip r:embed="rId4"/>
          <a:srcRect/>
          <a:stretch>
            <a:fillRect/>
          </a:stretch>
        </p:blipFill>
        <p:spPr bwMode="auto">
          <a:xfrm>
            <a:off x="-457920" y="1012427"/>
            <a:ext cx="9993600" cy="56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88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8854"/>
                                        </p:tgtEl>
                                      </p:cBhvr>
                                    </p:cmd>
                                  </p:childTnLst>
                                </p:cTn>
                              </p:par>
                            </p:childTnLst>
                          </p:cTn>
                        </p:par>
                      </p:childTnLst>
                    </p:cTn>
                  </p:par>
                </p:childTnLst>
              </p:cTn>
              <p:nextCondLst>
                <p:cond evt="onClick" delay="0">
                  <p:tgtEl>
                    <p:spTgt spid="78854"/>
                  </p:tgtEl>
                </p:cond>
              </p:nextCondLst>
            </p:seq>
            <p:video>
              <p:cMediaNode>
                <p:cTn id="7" fill="hold" display="0">
                  <p:stCondLst>
                    <p:cond delay="indefinite"/>
                  </p:stCondLst>
                  <p:endCondLst>
                    <p:cond evt="onNext" delay="0">
                      <p:tgtEl>
                        <p:sldTgt/>
                      </p:tgtEl>
                    </p:cond>
                    <p:cond evt="onPrev" delay="0">
                      <p:tgtEl>
                        <p:sldTgt/>
                      </p:tgtEl>
                    </p:cond>
                  </p:endCondLst>
                </p:cTn>
                <p:tgtEl>
                  <p:spTgt spid="7885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23" name="Object 27"/>
          <p:cNvGraphicFramePr>
            <a:graphicFrameLocks noChangeAspect="1"/>
          </p:cNvGraphicFramePr>
          <p:nvPr/>
        </p:nvGraphicFramePr>
        <p:xfrm>
          <a:off x="1428728" y="0"/>
          <a:ext cx="5287680" cy="6843598"/>
        </p:xfrm>
        <a:graphic>
          <a:graphicData uri="http://schemas.openxmlformats.org/presentationml/2006/ole">
            <p:oleObj spid="_x0000_s3074" name="Acrobat Document" r:id="rId4" imgW="7768440" imgH="10058400" progId="AcroExch.Document.7">
              <p:embed/>
            </p:oleObj>
          </a:graphicData>
        </a:graphic>
      </p:graphicFrame>
      <p:sp>
        <p:nvSpPr>
          <p:cNvPr id="324611" name="Text Box 3"/>
          <p:cNvSpPr txBox="1">
            <a:spLocks noChangeArrowheads="1"/>
          </p:cNvSpPr>
          <p:nvPr/>
        </p:nvSpPr>
        <p:spPr bwMode="auto">
          <a:xfrm>
            <a:off x="63360" y="0"/>
            <a:ext cx="8784292" cy="391533"/>
          </a:xfrm>
          <a:prstGeom prst="rect">
            <a:avLst/>
          </a:prstGeom>
          <a:noFill/>
          <a:ln>
            <a:noFill/>
          </a:ln>
          <a:effectLst/>
          <a:extLst>
            <a:ext uri="{909E8E84-426E-40dd-AFC4-6F175D3DCCD1}"/>
            <a:ext uri="{91240B29-F687-4f45-9708-019B960494DF}"/>
            <a:ext uri="{AF507438-7753-43e0-B8FC-AC1667EBCBE1}"/>
          </a:extLst>
        </p:spPr>
        <p:txBody>
          <a:bodyPr wrap="none" lIns="82945" tIns="41473" rIns="82945" bIns="41473">
            <a:spAutoFit/>
          </a:bodyPr>
          <a:lstStyle/>
          <a:p>
            <a:pPr>
              <a:defRPr/>
            </a:pPr>
            <a:r>
              <a:rPr lang="en-US" sz="2000" b="1" dirty="0" err="1">
                <a:solidFill>
                  <a:srgbClr val="008E00"/>
                </a:solidFill>
                <a:ea typeface="ＭＳ Ｐゴシック" charset="0"/>
              </a:rPr>
              <a:t>Pairwise</a:t>
            </a:r>
            <a:r>
              <a:rPr lang="en-US" sz="2000" b="1" dirty="0">
                <a:solidFill>
                  <a:srgbClr val="008E00"/>
                </a:solidFill>
                <a:ea typeface="ＭＳ Ｐゴシック" charset="0"/>
              </a:rPr>
              <a:t> dominance graph as determined from „who is closer to the feeding cup”</a:t>
            </a:r>
          </a:p>
        </p:txBody>
      </p:sp>
      <p:sp>
        <p:nvSpPr>
          <p:cNvPr id="4" name="Szövegdoboz 3"/>
          <p:cNvSpPr txBox="1"/>
          <p:nvPr/>
        </p:nvSpPr>
        <p:spPr>
          <a:xfrm>
            <a:off x="642910" y="6215082"/>
            <a:ext cx="7752443" cy="400110"/>
          </a:xfrm>
          <a:prstGeom prst="rect">
            <a:avLst/>
          </a:prstGeom>
          <a:noFill/>
          <a:ln>
            <a:solidFill>
              <a:schemeClr val="bg1"/>
            </a:solidFill>
          </a:ln>
        </p:spPr>
        <p:txBody>
          <a:bodyPr wrap="none" rtlCol="0">
            <a:spAutoFit/>
          </a:bodyPr>
          <a:lstStyle/>
          <a:p>
            <a:r>
              <a:rPr lang="hu-HU" sz="2000" b="1" dirty="0" smtClean="0">
                <a:solidFill>
                  <a:srgbClr val="00B050"/>
                </a:solidFill>
                <a:latin typeface="Tahoma" pitchFamily="34" charset="0"/>
                <a:ea typeface="Tahoma" pitchFamily="34" charset="0"/>
                <a:cs typeface="Tahoma" pitchFamily="34" charset="0"/>
              </a:rPr>
              <a:t>„</a:t>
            </a:r>
            <a:r>
              <a:rPr lang="hu-HU" sz="2000" b="1" dirty="0" err="1" smtClean="0">
                <a:solidFill>
                  <a:srgbClr val="00B050"/>
                </a:solidFill>
                <a:latin typeface="Tahoma" pitchFamily="34" charset="0"/>
                <a:ea typeface="Tahoma" pitchFamily="34" charset="0"/>
                <a:cs typeface="Tahoma" pitchFamily="34" charset="0"/>
              </a:rPr>
              <a:t>context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dependent</a:t>
            </a:r>
            <a:r>
              <a:rPr lang="hu-HU" sz="2000" b="1" dirty="0" smtClean="0">
                <a:solidFill>
                  <a:srgbClr val="00B050"/>
                </a:solidFill>
                <a:latin typeface="Tahoma" pitchFamily="34" charset="0"/>
                <a:ea typeface="Tahoma" pitchFamily="34" charset="0"/>
                <a:cs typeface="Tahoma" pitchFamily="34" charset="0"/>
              </a:rPr>
              <a:t>” (i.e., </a:t>
            </a:r>
            <a:r>
              <a:rPr lang="hu-HU" sz="2000" b="1" dirty="0" err="1" smtClean="0">
                <a:solidFill>
                  <a:srgbClr val="00B050"/>
                </a:solidFill>
                <a:latin typeface="Tahoma" pitchFamily="34" charset="0"/>
                <a:ea typeface="Tahoma" pitchFamily="34" charset="0"/>
                <a:cs typeface="Tahoma" pitchFamily="34" charset="0"/>
              </a:rPr>
              <a:t>very</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different</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from</a:t>
            </a:r>
            <a:r>
              <a:rPr lang="hu-HU" sz="2000" b="1" dirty="0" smtClean="0">
                <a:solidFill>
                  <a:srgbClr val="00B050"/>
                </a:solidFill>
                <a:latin typeface="Tahoma" pitchFamily="34" charset="0"/>
                <a:ea typeface="Tahoma" pitchFamily="34" charset="0"/>
                <a:cs typeface="Tahoma" pitchFamily="34" charset="0"/>
              </a:rPr>
              <a:t> </a:t>
            </a:r>
            <a:r>
              <a:rPr lang="hu-HU" sz="2000" b="1" dirty="0" err="1" smtClean="0">
                <a:solidFill>
                  <a:srgbClr val="00B050"/>
                </a:solidFill>
                <a:latin typeface="Tahoma" pitchFamily="34" charset="0"/>
                <a:ea typeface="Tahoma" pitchFamily="34" charset="0"/>
                <a:cs typeface="Tahoma" pitchFamily="34" charset="0"/>
              </a:rPr>
              <a:t>navigational</a:t>
            </a:r>
            <a:r>
              <a:rPr lang="hu-HU" sz="2000" b="1" dirty="0" smtClean="0">
                <a:solidFill>
                  <a:srgbClr val="00B050"/>
                </a:solidFill>
                <a:latin typeface="Tahoma" pitchFamily="34" charset="0"/>
                <a:ea typeface="Tahoma" pitchFamily="34" charset="0"/>
                <a:cs typeface="Tahoma" pitchFamily="34" charset="0"/>
              </a:rPr>
              <a:t>)</a:t>
            </a:r>
            <a:endParaRPr lang="en-GB" sz="20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714356"/>
            <a:ext cx="9001156" cy="5170646"/>
          </a:xfrm>
          <a:prstGeom prst="rect">
            <a:avLst/>
          </a:prstGeom>
        </p:spPr>
        <p:txBody>
          <a:bodyPr wrap="square">
            <a:spAutoFit/>
          </a:bodyPr>
          <a:lstStyle/>
          <a:p>
            <a:pPr lvl="0" eaLnBrk="0" fontAlgn="base" hangingPunct="0">
              <a:spcBef>
                <a:spcPct val="50000"/>
              </a:spcBef>
              <a:spcAft>
                <a:spcPct val="0"/>
              </a:spcAft>
            </a:pPr>
            <a:r>
              <a:rPr lang="en-US" sz="2400" b="1" dirty="0" smtClean="0">
                <a:solidFill>
                  <a:srgbClr val="CC0000"/>
                </a:solidFill>
                <a:latin typeface="Tahoma" pitchFamily="34" charset="0"/>
              </a:rPr>
              <a:t>W</a:t>
            </a:r>
            <a:r>
              <a:rPr lang="hu-HU" sz="2400" b="1" dirty="0" smtClean="0">
                <a:solidFill>
                  <a:srgbClr val="CC0000"/>
                </a:solidFill>
                <a:latin typeface="Tahoma" pitchFamily="34" charset="0"/>
              </a:rPr>
              <a:t>hat </a:t>
            </a:r>
            <a:r>
              <a:rPr lang="hu-HU" sz="2400" b="1" dirty="0" err="1" smtClean="0">
                <a:solidFill>
                  <a:srgbClr val="CC0000"/>
                </a:solidFill>
                <a:latin typeface="Tahoma" pitchFamily="34" charset="0"/>
              </a:rPr>
              <a:t>are</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the</a:t>
            </a:r>
            <a:r>
              <a:rPr lang="hu-HU" sz="2400" b="1" dirty="0" smtClean="0">
                <a:solidFill>
                  <a:srgbClr val="CC0000"/>
                </a:solidFill>
                <a:latin typeface="Tahoma" pitchFamily="34" charset="0"/>
              </a:rPr>
              <a:t> main </a:t>
            </a:r>
            <a:r>
              <a:rPr lang="hu-HU" sz="2400" b="1" dirty="0" err="1" smtClean="0">
                <a:solidFill>
                  <a:srgbClr val="CC0000"/>
                </a:solidFill>
                <a:latin typeface="Tahoma" pitchFamily="34" charset="0"/>
              </a:rPr>
              <a:t>signatures</a:t>
            </a:r>
            <a:r>
              <a:rPr lang="hu-HU" sz="2400" b="1" dirty="0" smtClean="0">
                <a:solidFill>
                  <a:srgbClr val="CC0000"/>
                </a:solidFill>
                <a:latin typeface="Tahoma" pitchFamily="34" charset="0"/>
              </a:rPr>
              <a:t> of </a:t>
            </a:r>
            <a:r>
              <a:rPr lang="hu-HU" sz="2400" b="1" dirty="0" err="1" smtClean="0">
                <a:solidFill>
                  <a:srgbClr val="CC0000"/>
                </a:solidFill>
                <a:latin typeface="Tahoma" pitchFamily="34" charset="0"/>
              </a:rPr>
              <a:t>hierarchy</a:t>
            </a:r>
            <a:r>
              <a:rPr lang="hu-HU" sz="2400" b="1" dirty="0" smtClean="0">
                <a:solidFill>
                  <a:srgbClr val="CC0000"/>
                </a:solidFill>
                <a:latin typeface="Tahoma" pitchFamily="34" charset="0"/>
              </a:rPr>
              <a:t> (and </a:t>
            </a:r>
            <a:r>
              <a:rPr lang="hu-HU" sz="2400" b="1" dirty="0" err="1" smtClean="0">
                <a:solidFill>
                  <a:srgbClr val="CC0000"/>
                </a:solidFill>
                <a:latin typeface="Tahoma" pitchFamily="34" charset="0"/>
              </a:rPr>
              <a:t>such</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networks</a:t>
            </a:r>
            <a:r>
              <a:rPr lang="hu-HU" sz="2400" b="1" dirty="0" smtClean="0">
                <a:solidFill>
                  <a:srgbClr val="CC0000"/>
                </a:solidFill>
                <a:latin typeface="Tahoma" pitchFamily="34" charset="0"/>
              </a:rPr>
              <a:t>)</a:t>
            </a:r>
            <a:r>
              <a:rPr lang="en-US" sz="2400" u="sng" dirty="0" smtClean="0">
                <a:solidFill>
                  <a:srgbClr val="CC0000"/>
                </a:solidFill>
                <a:latin typeface="Tahoma" pitchFamily="34" charset="0"/>
              </a:rPr>
              <a:t>?</a:t>
            </a:r>
            <a:endParaRPr lang="hu-HU" sz="2000" dirty="0" smtClean="0">
              <a:solidFill>
                <a:srgbClr val="00007A"/>
              </a:solidFill>
              <a:latin typeface="Lucida Sans Unicode" pitchFamily="34" charset="0"/>
            </a:endParaRPr>
          </a:p>
          <a:p>
            <a:pPr lvl="0" eaLnBrk="0" fontAlgn="base" hangingPunct="0">
              <a:spcBef>
                <a:spcPct val="50000"/>
              </a:spcBef>
              <a:spcAft>
                <a:spcPct val="0"/>
              </a:spcAft>
            </a:pPr>
            <a:r>
              <a:rPr lang="hu-HU" sz="2000" b="1" dirty="0" smtClean="0">
                <a:solidFill>
                  <a:srgbClr val="00007A"/>
                </a:solidFill>
                <a:latin typeface="Lucida Sans Unicode" pitchFamily="34" charset="0"/>
              </a:rPr>
              <a:t>Open </a:t>
            </a:r>
            <a:r>
              <a:rPr lang="hu-HU" sz="2000" b="1" dirty="0" err="1" smtClean="0">
                <a:solidFill>
                  <a:srgbClr val="00007A"/>
                </a:solidFill>
                <a:latin typeface="Lucida Sans Unicode" pitchFamily="34" charset="0"/>
              </a:rPr>
              <a:t>question</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order</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embedded</a:t>
            </a:r>
            <a:r>
              <a:rPr lang="hu-HU" sz="2000" dirty="0" smtClean="0">
                <a:solidFill>
                  <a:srgbClr val="00007A"/>
                </a:solidFill>
                <a:latin typeface="Lucida Sans Unicode" pitchFamily="34" charset="0"/>
              </a:rPr>
              <a:t>, flow, a </a:t>
            </a:r>
            <a:r>
              <a:rPr lang="hu-HU" sz="2000" dirty="0" err="1" smtClean="0">
                <a:solidFill>
                  <a:srgbClr val="00007A"/>
                </a:solidFill>
                <a:latin typeface="Lucida Sans Unicode" pitchFamily="34" charset="0"/>
              </a:rPr>
              <a:t>mixture</a:t>
            </a:r>
            <a:r>
              <a:rPr lang="hu-HU" sz="2000" dirty="0" smtClean="0">
                <a:solidFill>
                  <a:srgbClr val="00007A"/>
                </a:solidFill>
                <a:latin typeface="Lucida Sans Unicode" pitchFamily="34" charset="0"/>
              </a:rPr>
              <a:t> of </a:t>
            </a:r>
            <a:r>
              <a:rPr lang="hu-HU" sz="2000" dirty="0" err="1" smtClean="0">
                <a:solidFill>
                  <a:srgbClr val="00007A"/>
                </a:solidFill>
                <a:latin typeface="Lucida Sans Unicode" pitchFamily="34" charset="0"/>
              </a:rPr>
              <a:t>these</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measures</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of</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the</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level</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of</a:t>
            </a:r>
            <a:r>
              <a:rPr lang="hu-HU" sz="2000" dirty="0" smtClean="0">
                <a:solidFill>
                  <a:srgbClr val="00007A"/>
                </a:solidFill>
                <a:latin typeface="Lucida Sans Unicode" pitchFamily="34" charset="0"/>
              </a:rPr>
              <a:t> </a:t>
            </a:r>
            <a:r>
              <a:rPr lang="hu-HU" sz="2000" dirty="0" err="1" smtClean="0">
                <a:solidFill>
                  <a:srgbClr val="00007A"/>
                </a:solidFill>
                <a:latin typeface="Lucida Sans Unicode" pitchFamily="34" charset="0"/>
              </a:rPr>
              <a:t>hierarchy</a:t>
            </a:r>
            <a:r>
              <a:rPr lang="hu-HU" sz="2000" dirty="0" smtClean="0">
                <a:solidFill>
                  <a:srgbClr val="00007A"/>
                </a:solidFill>
                <a:latin typeface="Lucida Sans Unicode" pitchFamily="34" charset="0"/>
              </a:rPr>
              <a:t>)</a:t>
            </a:r>
          </a:p>
          <a:p>
            <a:pPr lvl="0" eaLnBrk="0" fontAlgn="base" hangingPunct="0">
              <a:spcBef>
                <a:spcPct val="50000"/>
              </a:spcBef>
              <a:spcAft>
                <a:spcPct val="0"/>
              </a:spcAft>
            </a:pPr>
            <a:endParaRPr lang="hu-HU" sz="2000" dirty="0" smtClean="0">
              <a:solidFill>
                <a:srgbClr val="00007A"/>
              </a:solidFill>
              <a:latin typeface="Lucida Sans Unicode" pitchFamily="34" charset="0"/>
            </a:endParaRPr>
          </a:p>
          <a:p>
            <a:pPr lvl="0" eaLnBrk="0" fontAlgn="base" hangingPunct="0">
              <a:spcBef>
                <a:spcPct val="50000"/>
              </a:spcBef>
              <a:spcAft>
                <a:spcPct val="0"/>
              </a:spcAft>
            </a:pPr>
            <a:r>
              <a:rPr lang="hu-HU" sz="2400" b="1" dirty="0" err="1" smtClean="0">
                <a:solidFill>
                  <a:srgbClr val="CC0000"/>
                </a:solidFill>
                <a:latin typeface="Tahoma" pitchFamily="34" charset="0"/>
              </a:rPr>
              <a:t>How</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do</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they</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emerge</a:t>
            </a:r>
            <a:r>
              <a:rPr lang="hu-HU" sz="2400" u="sng" dirty="0" smtClean="0">
                <a:solidFill>
                  <a:srgbClr val="CC0000"/>
                </a:solidFill>
                <a:latin typeface="Tahoma" pitchFamily="34" charset="0"/>
              </a:rPr>
              <a:t>?</a:t>
            </a:r>
          </a:p>
          <a:p>
            <a:pPr lvl="0" eaLnBrk="0" fontAlgn="base" hangingPunct="0">
              <a:spcBef>
                <a:spcPct val="50000"/>
              </a:spcBef>
              <a:spcAft>
                <a:spcPct val="0"/>
              </a:spcAft>
            </a:pPr>
            <a:r>
              <a:rPr lang="hu-HU" sz="2000" b="1" dirty="0" smtClean="0">
                <a:solidFill>
                  <a:srgbClr val="00007A"/>
                </a:solidFill>
                <a:latin typeface="Lucida Sans Unicode" pitchFamily="34" charset="0"/>
              </a:rPr>
              <a:t>Open </a:t>
            </a:r>
            <a:r>
              <a:rPr lang="hu-HU" sz="2000" b="1" dirty="0" err="1" smtClean="0">
                <a:solidFill>
                  <a:srgbClr val="00007A"/>
                </a:solidFill>
                <a:latin typeface="Lucida Sans Unicode" pitchFamily="34" charset="0"/>
              </a:rPr>
              <a:t>question</a:t>
            </a:r>
            <a:r>
              <a:rPr lang="hu-HU" sz="2000" b="1" dirty="0" smtClean="0">
                <a:solidFill>
                  <a:srgbClr val="00007A"/>
                </a:solidFill>
                <a:latin typeface="Lucida Sans Unicode" pitchFamily="34" charset="0"/>
              </a:rPr>
              <a:t> </a:t>
            </a:r>
          </a:p>
          <a:p>
            <a:pPr lvl="0" eaLnBrk="0" fontAlgn="base" hangingPunct="0">
              <a:spcBef>
                <a:spcPct val="50000"/>
              </a:spcBef>
              <a:spcAft>
                <a:spcPct val="0"/>
              </a:spcAft>
            </a:pPr>
            <a:endParaRPr lang="hu-HU" sz="2000" b="1" u="sng" dirty="0" smtClean="0">
              <a:solidFill>
                <a:srgbClr val="CC0000"/>
              </a:solidFill>
              <a:latin typeface="Tahoma" pitchFamily="34" charset="0"/>
            </a:endParaRPr>
          </a:p>
          <a:p>
            <a:pPr lvl="0" eaLnBrk="0" fontAlgn="base" hangingPunct="0">
              <a:spcBef>
                <a:spcPct val="50000"/>
              </a:spcBef>
              <a:spcAft>
                <a:spcPct val="0"/>
              </a:spcAft>
            </a:pPr>
            <a:r>
              <a:rPr lang="en-US" sz="2400" b="1" dirty="0" smtClean="0">
                <a:solidFill>
                  <a:srgbClr val="CC0000"/>
                </a:solidFill>
                <a:latin typeface="Tahoma" pitchFamily="34" charset="0"/>
              </a:rPr>
              <a:t>W</a:t>
            </a:r>
            <a:r>
              <a:rPr lang="hu-HU" sz="2400" b="1" dirty="0" smtClean="0">
                <a:solidFill>
                  <a:srgbClr val="CC0000"/>
                </a:solidFill>
                <a:latin typeface="Tahoma" pitchFamily="34" charset="0"/>
              </a:rPr>
              <a:t>hat </a:t>
            </a:r>
            <a:r>
              <a:rPr lang="hu-HU" sz="2400" b="1" dirty="0" err="1" smtClean="0">
                <a:solidFill>
                  <a:srgbClr val="CC0000"/>
                </a:solidFill>
                <a:latin typeface="Tahoma" pitchFamily="34" charset="0"/>
              </a:rPr>
              <a:t>are</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the</a:t>
            </a:r>
            <a:r>
              <a:rPr lang="hu-HU" sz="2400" b="1" dirty="0" smtClean="0">
                <a:solidFill>
                  <a:srgbClr val="CC0000"/>
                </a:solidFill>
                <a:latin typeface="Tahoma" pitchFamily="34" charset="0"/>
              </a:rPr>
              <a:t> main </a:t>
            </a:r>
            <a:r>
              <a:rPr lang="hu-HU" sz="2400" b="1" dirty="0" err="1" smtClean="0">
                <a:solidFill>
                  <a:srgbClr val="CC0000"/>
                </a:solidFill>
                <a:latin typeface="Tahoma" pitchFamily="34" charset="0"/>
              </a:rPr>
              <a:t>features</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optimized</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by</a:t>
            </a:r>
            <a:r>
              <a:rPr lang="hu-HU" sz="2400" b="1" dirty="0" smtClean="0">
                <a:solidFill>
                  <a:srgbClr val="CC0000"/>
                </a:solidFill>
                <a:latin typeface="Tahoma" pitchFamily="34" charset="0"/>
              </a:rPr>
              <a:t> </a:t>
            </a:r>
            <a:r>
              <a:rPr lang="hu-HU" sz="2400" b="1" dirty="0" err="1" smtClean="0">
                <a:solidFill>
                  <a:srgbClr val="CC0000"/>
                </a:solidFill>
                <a:latin typeface="Tahoma" pitchFamily="34" charset="0"/>
              </a:rPr>
              <a:t>hierarchy</a:t>
            </a:r>
            <a:r>
              <a:rPr lang="hu-HU" sz="2400" u="sng" dirty="0" smtClean="0">
                <a:solidFill>
                  <a:srgbClr val="CC0000"/>
                </a:solidFill>
                <a:latin typeface="Tahoma" pitchFamily="34" charset="0"/>
              </a:rPr>
              <a:t>?</a:t>
            </a:r>
          </a:p>
          <a:p>
            <a:pPr eaLnBrk="0" fontAlgn="base" hangingPunct="0">
              <a:spcBef>
                <a:spcPct val="50000"/>
              </a:spcBef>
              <a:spcAft>
                <a:spcPct val="0"/>
              </a:spcAft>
            </a:pPr>
            <a:r>
              <a:rPr lang="hu-HU" sz="2000" b="1" dirty="0" smtClean="0">
                <a:solidFill>
                  <a:srgbClr val="00007A"/>
                </a:solidFill>
                <a:latin typeface="Lucida Sans Unicode" pitchFamily="34" charset="0"/>
              </a:rPr>
              <a:t>Flow of </a:t>
            </a:r>
            <a:r>
              <a:rPr lang="hu-HU" sz="2000" b="1" dirty="0" err="1" smtClean="0">
                <a:solidFill>
                  <a:srgbClr val="00007A"/>
                </a:solidFill>
                <a:latin typeface="Lucida Sans Unicode" pitchFamily="34" charset="0"/>
              </a:rPr>
              <a:t>information</a:t>
            </a:r>
            <a:r>
              <a:rPr lang="hu-HU" sz="2000" b="1" dirty="0" smtClean="0">
                <a:solidFill>
                  <a:srgbClr val="00007A"/>
                </a:solidFill>
                <a:latin typeface="Lucida Sans Unicode" pitchFamily="34" charset="0"/>
              </a:rPr>
              <a:t>?</a:t>
            </a:r>
            <a:r>
              <a:rPr lang="hu-HU" sz="2800" b="1" dirty="0" smtClean="0">
                <a:solidFill>
                  <a:srgbClr val="FF3300"/>
                </a:solidFill>
                <a:latin typeface="Lucida Sans Unicode" pitchFamily="34" charset="0"/>
              </a:rPr>
              <a:t> *</a:t>
            </a:r>
            <a:r>
              <a:rPr lang="hu-HU" sz="2000" b="1" dirty="0" smtClean="0">
                <a:solidFill>
                  <a:srgbClr val="00007A"/>
                </a:solidFill>
                <a:latin typeface="Lucida Sans Unicode" pitchFamily="34" charset="0"/>
              </a:rPr>
              <a:t> More </a:t>
            </a:r>
            <a:r>
              <a:rPr lang="hu-HU" sz="2000" b="1" dirty="0" err="1" smtClean="0">
                <a:solidFill>
                  <a:srgbClr val="00007A"/>
                </a:solidFill>
                <a:latin typeface="Lucida Sans Unicode" pitchFamily="34" charset="0"/>
              </a:rPr>
              <a:t>efficient</a:t>
            </a:r>
            <a:r>
              <a:rPr lang="hu-HU" sz="2000" b="1" dirty="0" smtClean="0">
                <a:solidFill>
                  <a:srgbClr val="00007A"/>
                </a:solidFill>
                <a:latin typeface="Lucida Sans Unicode" pitchFamily="34" charset="0"/>
              </a:rPr>
              <a:t> </a:t>
            </a:r>
            <a:r>
              <a:rPr lang="hu-HU" sz="2000" b="1" dirty="0" err="1" smtClean="0">
                <a:solidFill>
                  <a:srgbClr val="00007A"/>
                </a:solidFill>
                <a:latin typeface="Lucida Sans Unicode" pitchFamily="34" charset="0"/>
              </a:rPr>
              <a:t>production</a:t>
            </a:r>
            <a:r>
              <a:rPr lang="hu-HU" sz="2000" b="1" dirty="0" smtClean="0">
                <a:solidFill>
                  <a:srgbClr val="00007A"/>
                </a:solidFill>
                <a:latin typeface="Lucida Sans Unicode" pitchFamily="34" charset="0"/>
              </a:rPr>
              <a:t>? </a:t>
            </a:r>
            <a:r>
              <a:rPr lang="hu-HU" sz="2000" b="1" dirty="0" err="1" smtClean="0">
                <a:solidFill>
                  <a:srgbClr val="00007A"/>
                </a:solidFill>
                <a:latin typeface="Lucida Sans Unicode" pitchFamily="34" charset="0"/>
              </a:rPr>
              <a:t>Controllability</a:t>
            </a:r>
            <a:r>
              <a:rPr lang="hu-HU" sz="2000" b="1" dirty="0" smtClean="0">
                <a:solidFill>
                  <a:srgbClr val="00007A"/>
                </a:solidFill>
                <a:latin typeface="Lucida Sans Unicode" pitchFamily="34" charset="0"/>
              </a:rPr>
              <a:t>?? </a:t>
            </a:r>
            <a:r>
              <a:rPr lang="hu-HU" sz="2000" b="1" dirty="0" err="1" smtClean="0">
                <a:solidFill>
                  <a:srgbClr val="00007A"/>
                </a:solidFill>
                <a:latin typeface="Lucida Sans Unicode" pitchFamily="34" charset="0"/>
              </a:rPr>
              <a:t>Better</a:t>
            </a:r>
            <a:r>
              <a:rPr lang="hu-HU" sz="2000" b="1" dirty="0" smtClean="0">
                <a:solidFill>
                  <a:srgbClr val="00007A"/>
                </a:solidFill>
                <a:latin typeface="Lucida Sans Unicode" pitchFamily="34" charset="0"/>
              </a:rPr>
              <a:t> </a:t>
            </a:r>
            <a:r>
              <a:rPr lang="hu-HU" sz="2000" b="1" dirty="0" err="1" smtClean="0">
                <a:solidFill>
                  <a:srgbClr val="00007A"/>
                </a:solidFill>
                <a:latin typeface="Lucida Sans Unicode" pitchFamily="34" charset="0"/>
              </a:rPr>
              <a:t>decision</a:t>
            </a:r>
            <a:r>
              <a:rPr lang="hu-HU" sz="2000" b="1" dirty="0" smtClean="0">
                <a:solidFill>
                  <a:srgbClr val="00007A"/>
                </a:solidFill>
                <a:latin typeface="Lucida Sans Unicode" pitchFamily="34" charset="0"/>
              </a:rPr>
              <a:t> </a:t>
            </a:r>
            <a:r>
              <a:rPr lang="hu-HU" sz="2000" b="1" dirty="0" err="1" smtClean="0">
                <a:solidFill>
                  <a:srgbClr val="00007A"/>
                </a:solidFill>
                <a:latin typeface="Lucida Sans Unicode" pitchFamily="34" charset="0"/>
              </a:rPr>
              <a:t>making</a:t>
            </a:r>
            <a:r>
              <a:rPr lang="hu-HU" sz="2000" b="1" dirty="0" smtClean="0">
                <a:solidFill>
                  <a:srgbClr val="00007A"/>
                </a:solidFill>
                <a:latin typeface="Lucida Sans Unicode" pitchFamily="34" charset="0"/>
              </a:rPr>
              <a:t> </a:t>
            </a:r>
            <a:r>
              <a:rPr lang="hu-HU" sz="2000" b="1" dirty="0" err="1" smtClean="0">
                <a:solidFill>
                  <a:srgbClr val="00007A"/>
                </a:solidFill>
                <a:latin typeface="Lucida Sans Unicode" pitchFamily="34" charset="0"/>
              </a:rPr>
              <a:t>process</a:t>
            </a:r>
            <a:r>
              <a:rPr lang="hu-HU" sz="2000" b="1" dirty="0" smtClean="0">
                <a:solidFill>
                  <a:srgbClr val="00007A"/>
                </a:solidFill>
                <a:latin typeface="Lucida Sans Unicode" pitchFamily="34" charset="0"/>
              </a:rPr>
              <a:t>? </a:t>
            </a:r>
            <a:r>
              <a:rPr lang="hu-HU" sz="2800" b="1" dirty="0" smtClean="0">
                <a:solidFill>
                  <a:srgbClr val="FF3300"/>
                </a:solidFill>
                <a:latin typeface="Lucida Sans Unicode" pitchFamily="34" charset="0"/>
              </a:rPr>
              <a:t>*</a:t>
            </a:r>
            <a:endParaRPr lang="en-US" sz="2800" b="1" dirty="0">
              <a:solidFill>
                <a:srgbClr val="FF3300"/>
              </a:solidFill>
              <a:latin typeface="Lucida Sans Unicode"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p:cNvPicPr>
            <a:picLocks noChangeAspect="1" noChangeArrowheads="1"/>
          </p:cNvPicPr>
          <p:nvPr/>
        </p:nvPicPr>
        <p:blipFill>
          <a:blip r:embed="rId3"/>
          <a:srcRect/>
          <a:stretch>
            <a:fillRect/>
          </a:stretch>
        </p:blipFill>
        <p:spPr bwMode="auto">
          <a:xfrm>
            <a:off x="304800" y="228600"/>
            <a:ext cx="2514600" cy="2514600"/>
          </a:xfrm>
          <a:prstGeom prst="rect">
            <a:avLst/>
          </a:prstGeom>
          <a:noFill/>
          <a:ln w="9525">
            <a:noFill/>
            <a:miter lim="800000"/>
            <a:headEnd/>
            <a:tailEnd/>
          </a:ln>
          <a:effectLst/>
        </p:spPr>
      </p:pic>
      <p:pic>
        <p:nvPicPr>
          <p:cNvPr id="210949" name="Picture 5"/>
          <p:cNvPicPr>
            <a:picLocks noChangeAspect="1" noChangeArrowheads="1"/>
          </p:cNvPicPr>
          <p:nvPr/>
        </p:nvPicPr>
        <p:blipFill>
          <a:blip r:embed="rId4"/>
          <a:srcRect/>
          <a:stretch>
            <a:fillRect/>
          </a:stretch>
        </p:blipFill>
        <p:spPr bwMode="auto">
          <a:xfrm>
            <a:off x="5943600" y="152400"/>
            <a:ext cx="2743200" cy="2743200"/>
          </a:xfrm>
          <a:prstGeom prst="rect">
            <a:avLst/>
          </a:prstGeom>
          <a:noFill/>
          <a:ln w="9525">
            <a:noFill/>
            <a:miter lim="800000"/>
            <a:headEnd/>
            <a:tailEnd/>
          </a:ln>
          <a:effectLst/>
        </p:spPr>
      </p:pic>
      <p:pic>
        <p:nvPicPr>
          <p:cNvPr id="210951" name="Picture 7"/>
          <p:cNvPicPr>
            <a:picLocks noChangeAspect="1" noChangeArrowheads="1"/>
          </p:cNvPicPr>
          <p:nvPr/>
        </p:nvPicPr>
        <p:blipFill>
          <a:blip r:embed="rId5"/>
          <a:srcRect/>
          <a:stretch>
            <a:fillRect/>
          </a:stretch>
        </p:blipFill>
        <p:spPr bwMode="auto">
          <a:xfrm>
            <a:off x="381000" y="3581400"/>
            <a:ext cx="2438400" cy="2438400"/>
          </a:xfrm>
          <a:prstGeom prst="rect">
            <a:avLst/>
          </a:prstGeom>
          <a:noFill/>
          <a:ln w="9525">
            <a:noFill/>
            <a:miter lim="800000"/>
            <a:headEnd/>
            <a:tailEnd/>
          </a:ln>
          <a:effectLst/>
        </p:spPr>
      </p:pic>
      <p:pic>
        <p:nvPicPr>
          <p:cNvPr id="210953" name="Picture 9"/>
          <p:cNvPicPr>
            <a:picLocks noChangeAspect="1" noChangeArrowheads="1"/>
          </p:cNvPicPr>
          <p:nvPr/>
        </p:nvPicPr>
        <p:blipFill>
          <a:blip r:embed="rId6"/>
          <a:srcRect/>
          <a:stretch>
            <a:fillRect/>
          </a:stretch>
        </p:blipFill>
        <p:spPr bwMode="auto">
          <a:xfrm>
            <a:off x="5867400" y="3124200"/>
            <a:ext cx="3581400" cy="3581400"/>
          </a:xfrm>
          <a:prstGeom prst="rect">
            <a:avLst/>
          </a:prstGeom>
          <a:noFill/>
          <a:ln w="9525">
            <a:noFill/>
            <a:miter lim="800000"/>
            <a:headEnd/>
            <a:tailEnd/>
          </a:ln>
          <a:effectLst/>
        </p:spPr>
      </p:pic>
      <p:pic>
        <p:nvPicPr>
          <p:cNvPr id="210954" name="Picture 10"/>
          <p:cNvPicPr>
            <a:picLocks noChangeAspect="1" noChangeArrowheads="1"/>
          </p:cNvPicPr>
          <p:nvPr/>
        </p:nvPicPr>
        <p:blipFill>
          <a:blip r:embed="rId7"/>
          <a:srcRect/>
          <a:stretch>
            <a:fillRect/>
          </a:stretch>
        </p:blipFill>
        <p:spPr bwMode="auto">
          <a:xfrm>
            <a:off x="3124200" y="3352800"/>
            <a:ext cx="3124200" cy="3124200"/>
          </a:xfrm>
          <a:prstGeom prst="rect">
            <a:avLst/>
          </a:prstGeom>
          <a:noFill/>
          <a:ln w="9525">
            <a:noFill/>
            <a:miter lim="800000"/>
            <a:headEnd/>
            <a:tailEnd/>
          </a:ln>
          <a:effectLst/>
        </p:spPr>
      </p:pic>
      <p:pic>
        <p:nvPicPr>
          <p:cNvPr id="210955" name="Picture 11"/>
          <p:cNvPicPr>
            <a:picLocks noChangeAspect="1" noChangeArrowheads="1"/>
          </p:cNvPicPr>
          <p:nvPr/>
        </p:nvPicPr>
        <p:blipFill>
          <a:blip r:embed="rId8"/>
          <a:srcRect/>
          <a:stretch>
            <a:fillRect/>
          </a:stretch>
        </p:blipFill>
        <p:spPr bwMode="auto">
          <a:xfrm>
            <a:off x="2895600" y="0"/>
            <a:ext cx="3048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304800" y="1600200"/>
            <a:ext cx="8839200" cy="3631763"/>
          </a:xfrm>
          <a:prstGeom prst="rect">
            <a:avLst/>
          </a:prstGeom>
          <a:noFill/>
          <a:ln w="9525">
            <a:noFill/>
            <a:miter lim="800000"/>
            <a:headEnd/>
            <a:tailEnd/>
          </a:ln>
          <a:effectLst/>
        </p:spPr>
        <p:txBody>
          <a:bodyPr wrap="square">
            <a:spAutoFit/>
          </a:bodyPr>
          <a:lstStyle/>
          <a:p>
            <a:r>
              <a:rPr lang="hu-HU" sz="2800" b="0" dirty="0" err="1"/>
              <a:t>There</a:t>
            </a:r>
            <a:r>
              <a:rPr lang="hu-HU" sz="2800" b="0" dirty="0"/>
              <a:t> </a:t>
            </a:r>
            <a:r>
              <a:rPr lang="hu-HU" sz="2800" b="0" dirty="0" err="1"/>
              <a:t>exsists</a:t>
            </a:r>
            <a:r>
              <a:rPr lang="hu-HU" sz="2800" b="0" dirty="0"/>
              <a:t> no </a:t>
            </a:r>
            <a:r>
              <a:rPr lang="hu-HU" sz="2800" b="0" dirty="0" err="1"/>
              <a:t>widely</a:t>
            </a:r>
            <a:r>
              <a:rPr lang="hu-HU" sz="2800" b="0" dirty="0"/>
              <a:t> </a:t>
            </a:r>
            <a:r>
              <a:rPr lang="hu-HU" sz="2800" b="0" dirty="0" err="1"/>
              <a:t>applicable</a:t>
            </a:r>
            <a:r>
              <a:rPr lang="hu-HU" sz="2800" b="0" dirty="0"/>
              <a:t>/</a:t>
            </a:r>
            <a:r>
              <a:rPr lang="hu-HU" sz="2800" b="0" dirty="0" err="1"/>
              <a:t>accepted</a:t>
            </a:r>
            <a:r>
              <a:rPr lang="hu-HU" sz="2800" b="0" dirty="0"/>
              <a:t> </a:t>
            </a:r>
            <a:r>
              <a:rPr lang="hu-HU" sz="2800" b="0" dirty="0" err="1"/>
              <a:t>measure</a:t>
            </a:r>
            <a:r>
              <a:rPr lang="hu-HU" sz="2800" b="0" dirty="0"/>
              <a:t> </a:t>
            </a:r>
          </a:p>
          <a:p>
            <a:r>
              <a:rPr lang="hu-HU" sz="2800" b="0" dirty="0" err="1"/>
              <a:t>for</a:t>
            </a:r>
            <a:r>
              <a:rPr lang="hu-HU" sz="2800" b="0" dirty="0"/>
              <a:t> </a:t>
            </a:r>
            <a:r>
              <a:rPr lang="hu-HU" sz="2800" b="0" dirty="0" err="1"/>
              <a:t>the</a:t>
            </a:r>
            <a:r>
              <a:rPr lang="hu-HU" sz="2800" b="0" dirty="0"/>
              <a:t> </a:t>
            </a:r>
            <a:r>
              <a:rPr lang="hu-HU" sz="2800" b="0" dirty="0" err="1"/>
              <a:t>level</a:t>
            </a:r>
            <a:r>
              <a:rPr lang="hu-HU" sz="2800" b="0" dirty="0"/>
              <a:t> of </a:t>
            </a:r>
            <a:r>
              <a:rPr lang="hu-HU" sz="2800" b="0" dirty="0" err="1"/>
              <a:t>hiararchy</a:t>
            </a:r>
            <a:endParaRPr lang="hu-HU" sz="2800" b="0" dirty="0"/>
          </a:p>
          <a:p>
            <a:endParaRPr lang="hu-HU" b="0" dirty="0" smtClean="0"/>
          </a:p>
          <a:p>
            <a:endParaRPr lang="hu-HU" dirty="0" smtClean="0"/>
          </a:p>
          <a:p>
            <a:endParaRPr lang="en-US" b="0" dirty="0"/>
          </a:p>
          <a:p>
            <a:r>
              <a:rPr lang="en-US" sz="2400" b="0" dirty="0"/>
              <a:t>The measure we are looking </a:t>
            </a:r>
            <a:r>
              <a:rPr lang="en-US" sz="2400" b="0" dirty="0" smtClean="0"/>
              <a:t>for</a:t>
            </a:r>
            <a:r>
              <a:rPr lang="hu-HU" sz="2400" b="0" dirty="0" smtClean="0"/>
              <a:t> </a:t>
            </a:r>
            <a:r>
              <a:rPr lang="en-US" sz="2400" b="0" dirty="0" smtClean="0"/>
              <a:t>should </a:t>
            </a:r>
            <a:r>
              <a:rPr lang="en-US" sz="2400" b="0" dirty="0"/>
              <a:t>not depend on any </a:t>
            </a:r>
            <a:r>
              <a:rPr lang="en-US" sz="2400" b="0" dirty="0" smtClean="0"/>
              <a:t>arbitrary</a:t>
            </a:r>
            <a:r>
              <a:rPr lang="hu-HU" sz="2400" b="0" dirty="0" smtClean="0"/>
              <a:t> </a:t>
            </a:r>
            <a:r>
              <a:rPr lang="en-US" sz="2400" b="0" dirty="0" smtClean="0"/>
              <a:t>parameter</a:t>
            </a:r>
            <a:r>
              <a:rPr lang="hu-HU" sz="2400" b="0" dirty="0" smtClean="0"/>
              <a:t>s</a:t>
            </a:r>
            <a:r>
              <a:rPr lang="en-US" sz="2400" b="0" dirty="0" smtClean="0"/>
              <a:t>, </a:t>
            </a:r>
            <a:r>
              <a:rPr lang="en-US" sz="2400" b="0" dirty="0"/>
              <a:t>or </a:t>
            </a:r>
            <a:r>
              <a:rPr lang="en-US" sz="2400" b="0" i="1" dirty="0"/>
              <a:t>a priori </a:t>
            </a:r>
            <a:r>
              <a:rPr lang="en-US" sz="2400" b="0" dirty="0"/>
              <a:t>metrics</a:t>
            </a:r>
            <a:r>
              <a:rPr lang="en-US" sz="2400" b="0" dirty="0" smtClean="0"/>
              <a:t>.</a:t>
            </a:r>
            <a:endParaRPr lang="hu-HU" sz="2400" b="0" dirty="0" smtClean="0"/>
          </a:p>
          <a:p>
            <a:endParaRPr lang="hu-HU" sz="2400" b="0" dirty="0"/>
          </a:p>
          <a:p>
            <a:endParaRPr lang="en-US" sz="2400" b="0" dirty="0"/>
          </a:p>
          <a:p>
            <a:r>
              <a:rPr lang="hu-HU" sz="2400" b="0" dirty="0" err="1"/>
              <a:t>It</a:t>
            </a:r>
            <a:r>
              <a:rPr lang="hu-HU" sz="2400" b="0" dirty="0"/>
              <a:t> </a:t>
            </a:r>
            <a:r>
              <a:rPr lang="hu-HU" sz="2400" b="0" dirty="0" err="1"/>
              <a:t>should</a:t>
            </a:r>
            <a:r>
              <a:rPr lang="hu-HU" sz="2400" b="0" dirty="0"/>
              <a:t> be </a:t>
            </a:r>
            <a:r>
              <a:rPr lang="hu-HU" sz="2400" b="0" dirty="0" err="1"/>
              <a:t>useful</a:t>
            </a:r>
            <a:r>
              <a:rPr lang="hu-HU" sz="2400" b="0" dirty="0"/>
              <a:t> </a:t>
            </a:r>
            <a:r>
              <a:rPr lang="hu-HU" sz="2400" b="0" dirty="0" err="1"/>
              <a:t>for</a:t>
            </a:r>
            <a:r>
              <a:rPr lang="hu-HU" sz="2400" b="0" dirty="0"/>
              <a:t> </a:t>
            </a:r>
            <a:r>
              <a:rPr lang="en-US" sz="2400" b="0" dirty="0"/>
              <a:t>visualization </a:t>
            </a:r>
            <a:r>
              <a:rPr lang="hu-HU" sz="2400" b="0" dirty="0" err="1"/>
              <a:t>purposes</a:t>
            </a:r>
            <a:r>
              <a:rPr lang="hu-HU" sz="2400" b="0" dirty="0"/>
              <a:t> </a:t>
            </a:r>
            <a:r>
              <a:rPr lang="hu-HU" sz="2400" b="0" dirty="0" err="1"/>
              <a:t>as</a:t>
            </a:r>
            <a:r>
              <a:rPr lang="hu-HU" sz="2400" b="0" dirty="0"/>
              <a:t> </a:t>
            </a:r>
            <a:r>
              <a:rPr lang="hu-HU" sz="2400" b="0" dirty="0" err="1"/>
              <a:t>well</a:t>
            </a:r>
            <a:r>
              <a:rPr lang="en-US" sz="2400" b="0" dirty="0"/>
              <a:t>.</a:t>
            </a:r>
          </a:p>
        </p:txBody>
      </p:sp>
      <p:sp>
        <p:nvSpPr>
          <p:cNvPr id="240643" name="Text Box 3"/>
          <p:cNvSpPr txBox="1">
            <a:spLocks noChangeArrowheads="1"/>
          </p:cNvSpPr>
          <p:nvPr/>
        </p:nvSpPr>
        <p:spPr bwMode="auto">
          <a:xfrm>
            <a:off x="746125" y="133350"/>
            <a:ext cx="8130111" cy="646331"/>
          </a:xfrm>
          <a:prstGeom prst="rect">
            <a:avLst/>
          </a:prstGeom>
          <a:noFill/>
          <a:ln w="9525">
            <a:noFill/>
            <a:miter lim="800000"/>
            <a:headEnd/>
            <a:tailEnd/>
          </a:ln>
          <a:effectLst/>
        </p:spPr>
        <p:txBody>
          <a:bodyPr wrap="none">
            <a:spAutoFit/>
          </a:bodyPr>
          <a:lstStyle/>
          <a:p>
            <a:r>
              <a:rPr lang="hu-HU" sz="3600" b="1" dirty="0" err="1">
                <a:solidFill>
                  <a:srgbClr val="339966"/>
                </a:solidFill>
              </a:rPr>
              <a:t>Hierachy</a:t>
            </a:r>
            <a:r>
              <a:rPr lang="hu-HU" sz="3600" b="1" dirty="0">
                <a:solidFill>
                  <a:srgbClr val="339966"/>
                </a:solidFill>
              </a:rPr>
              <a:t> </a:t>
            </a:r>
            <a:r>
              <a:rPr lang="hu-HU" sz="3600" b="1" dirty="0" err="1">
                <a:solidFill>
                  <a:srgbClr val="339966"/>
                </a:solidFill>
              </a:rPr>
              <a:t>Measure</a:t>
            </a:r>
            <a:r>
              <a:rPr lang="hu-HU" sz="3600" b="1" dirty="0">
                <a:solidFill>
                  <a:srgbClr val="339966"/>
                </a:solidFill>
              </a:rPr>
              <a:t> </a:t>
            </a:r>
            <a:r>
              <a:rPr lang="hu-HU" sz="3600" b="1" dirty="0" err="1">
                <a:solidFill>
                  <a:srgbClr val="339966"/>
                </a:solidFill>
              </a:rPr>
              <a:t>for</a:t>
            </a:r>
            <a:r>
              <a:rPr lang="hu-HU" sz="3600" b="1" dirty="0">
                <a:solidFill>
                  <a:srgbClr val="339966"/>
                </a:solidFill>
              </a:rPr>
              <a:t> </a:t>
            </a:r>
            <a:r>
              <a:rPr lang="hu-HU" sz="3600" b="1" dirty="0" err="1">
                <a:solidFill>
                  <a:srgbClr val="339966"/>
                </a:solidFill>
              </a:rPr>
              <a:t>Complex</a:t>
            </a:r>
            <a:r>
              <a:rPr lang="hu-HU" sz="3600" b="1" dirty="0">
                <a:solidFill>
                  <a:srgbClr val="339966"/>
                </a:solidFill>
              </a:rPr>
              <a:t> </a:t>
            </a:r>
            <a:r>
              <a:rPr lang="hu-HU" sz="3600" b="1" dirty="0" err="1">
                <a:solidFill>
                  <a:srgbClr val="339966"/>
                </a:solidFill>
              </a:rPr>
              <a:t>Networks</a:t>
            </a:r>
            <a:r>
              <a:rPr lang="hu-HU" sz="3600" b="1" dirty="0"/>
              <a:t> </a:t>
            </a:r>
            <a:endParaRPr lang="en-US" sz="3600" b="1" dirty="0"/>
          </a:p>
        </p:txBody>
      </p:sp>
      <p:sp>
        <p:nvSpPr>
          <p:cNvPr id="4" name="Szövegdoboz 3"/>
          <p:cNvSpPr txBox="1"/>
          <p:nvPr/>
        </p:nvSpPr>
        <p:spPr>
          <a:xfrm>
            <a:off x="5072066" y="1000108"/>
            <a:ext cx="3065263" cy="338554"/>
          </a:xfrm>
          <a:prstGeom prst="rect">
            <a:avLst/>
          </a:prstGeom>
          <a:noFill/>
          <a:ln>
            <a:solidFill>
              <a:schemeClr val="bg1"/>
            </a:solidFill>
          </a:ln>
        </p:spPr>
        <p:txBody>
          <a:bodyPr wrap="none" rtlCol="0">
            <a:spAutoFit/>
          </a:bodyPr>
          <a:lstStyle/>
          <a:p>
            <a:r>
              <a:rPr lang="hu-HU" sz="1600" b="1" dirty="0" err="1" smtClean="0">
                <a:solidFill>
                  <a:srgbClr val="00B050"/>
                </a:solidFill>
                <a:latin typeface="Tahoma" pitchFamily="34" charset="0"/>
                <a:ea typeface="Tahoma" pitchFamily="34" charset="0"/>
                <a:cs typeface="Tahoma" pitchFamily="34" charset="0"/>
              </a:rPr>
              <a:t>With</a:t>
            </a:r>
            <a:r>
              <a:rPr lang="hu-HU" sz="1600" b="1" dirty="0" smtClean="0">
                <a:solidFill>
                  <a:srgbClr val="00B050"/>
                </a:solidFill>
                <a:latin typeface="Tahoma" pitchFamily="34" charset="0"/>
                <a:ea typeface="Tahoma" pitchFamily="34" charset="0"/>
                <a:cs typeface="Tahoma" pitchFamily="34" charset="0"/>
              </a:rPr>
              <a:t> E. </a:t>
            </a:r>
            <a:r>
              <a:rPr lang="hu-HU" sz="1600" b="1" dirty="0" err="1" smtClean="0">
                <a:solidFill>
                  <a:srgbClr val="00B050"/>
                </a:solidFill>
                <a:latin typeface="Tahoma" pitchFamily="34" charset="0"/>
                <a:ea typeface="Tahoma" pitchFamily="34" charset="0"/>
                <a:cs typeface="Tahoma" pitchFamily="34" charset="0"/>
              </a:rPr>
              <a:t>Mones</a:t>
            </a:r>
            <a:r>
              <a:rPr lang="hu-HU" sz="1600" b="1" dirty="0" smtClean="0">
                <a:solidFill>
                  <a:srgbClr val="00B050"/>
                </a:solidFill>
                <a:latin typeface="Tahoma" pitchFamily="34" charset="0"/>
                <a:ea typeface="Tahoma" pitchFamily="34" charset="0"/>
                <a:cs typeface="Tahoma" pitchFamily="34" charset="0"/>
              </a:rPr>
              <a:t> and L. </a:t>
            </a:r>
            <a:r>
              <a:rPr lang="hu-HU" sz="1600" b="1" dirty="0" err="1" smtClean="0">
                <a:solidFill>
                  <a:srgbClr val="00B050"/>
                </a:solidFill>
                <a:latin typeface="Tahoma" pitchFamily="34" charset="0"/>
                <a:ea typeface="Tahoma" pitchFamily="34" charset="0"/>
                <a:cs typeface="Tahoma" pitchFamily="34" charset="0"/>
              </a:rPr>
              <a:t>Vicsek</a:t>
            </a:r>
            <a:endParaRPr lang="en-GB" sz="1600" b="1" dirty="0" err="1" smtClean="0">
              <a:solidFill>
                <a:srgbClr val="00B05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bg1"/>
          </a:solidFill>
        </a:ln>
      </a:spPr>
      <a:bodyPr wrap="square" rtlCol="0">
        <a:spAutoFit/>
      </a:bodyPr>
      <a:lstStyle>
        <a:defPPr>
          <a:defRPr sz="2400" b="1" dirty="0" err="1" smtClean="0">
            <a:solidFill>
              <a:srgbClr val="00B050"/>
            </a:solidFill>
            <a:latin typeface="Tahoma" pitchFamily="34" charset="0"/>
            <a:ea typeface="Tahoma" pitchFamily="34" charset="0"/>
            <a:cs typeface="Tahoma" pitchFamily="34" charset="0"/>
          </a:defRPr>
        </a:defPPr>
      </a:lstStyle>
    </a:txDef>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1744</Words>
  <PresentationFormat>Diavetítés a képernyőre (4:3 oldalarány)</PresentationFormat>
  <Paragraphs>164</Paragraphs>
  <Slides>35</Slides>
  <Notes>8</Notes>
  <HiddenSlides>0</HiddenSlides>
  <MMClips>10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35</vt:i4>
      </vt:variant>
    </vt:vector>
  </HeadingPairs>
  <TitlesOfParts>
    <vt:vector size="37" baseType="lpstr">
      <vt:lpstr>Office-téma</vt:lpstr>
      <vt:lpstr>Acrobat Document</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vicsek</dc:creator>
  <cp:lastModifiedBy>vicsek</cp:lastModifiedBy>
  <cp:revision>76</cp:revision>
  <dcterms:created xsi:type="dcterms:W3CDTF">2013-02-02T20:26:42Z</dcterms:created>
  <dcterms:modified xsi:type="dcterms:W3CDTF">2013-02-16T01:39:03Z</dcterms:modified>
</cp:coreProperties>
</file>